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34"/>
  </p:notesMasterIdLst>
  <p:sldIdLst>
    <p:sldId id="256" r:id="rId2"/>
    <p:sldId id="610" r:id="rId3"/>
    <p:sldId id="273" r:id="rId4"/>
    <p:sldId id="579" r:id="rId5"/>
    <p:sldId id="580" r:id="rId6"/>
    <p:sldId id="611" r:id="rId7"/>
    <p:sldId id="584" r:id="rId8"/>
    <p:sldId id="612" r:id="rId9"/>
    <p:sldId id="613" r:id="rId10"/>
    <p:sldId id="614" r:id="rId11"/>
    <p:sldId id="586" r:id="rId12"/>
    <p:sldId id="587" r:id="rId13"/>
    <p:sldId id="588" r:id="rId14"/>
    <p:sldId id="615" r:id="rId15"/>
    <p:sldId id="590" r:id="rId16"/>
    <p:sldId id="591" r:id="rId17"/>
    <p:sldId id="592" r:id="rId18"/>
    <p:sldId id="594" r:id="rId19"/>
    <p:sldId id="596" r:id="rId20"/>
    <p:sldId id="597" r:id="rId21"/>
    <p:sldId id="598" r:id="rId22"/>
    <p:sldId id="599" r:id="rId23"/>
    <p:sldId id="600" r:id="rId24"/>
    <p:sldId id="601" r:id="rId25"/>
    <p:sldId id="602" r:id="rId26"/>
    <p:sldId id="604" r:id="rId27"/>
    <p:sldId id="605" r:id="rId28"/>
    <p:sldId id="606" r:id="rId29"/>
    <p:sldId id="607" r:id="rId30"/>
    <p:sldId id="608" r:id="rId31"/>
    <p:sldId id="609" r:id="rId32"/>
    <p:sldId id="616" r:id="rId33"/>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A0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5" autoAdjust="0"/>
    <p:restoredTop sz="93784" autoAdjust="0"/>
  </p:normalViewPr>
  <p:slideViewPr>
    <p:cSldViewPr snapToGrid="0">
      <p:cViewPr varScale="1">
        <p:scale>
          <a:sx n="68" d="100"/>
          <a:sy n="68" d="100"/>
        </p:scale>
        <p:origin x="147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tx>
            <c:strRef>
              <c:f>Sheet1!$B$1</c:f>
              <c:strCache>
                <c:ptCount val="1"/>
                <c:pt idx="0">
                  <c:v>対人援助職が感じるストレス</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DF5-4BB2-957E-173F136DD68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DF5-4BB2-957E-173F136DD68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DF5-4BB2-957E-173F136DD68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DF5-4BB2-957E-173F136DD68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DF5-4BB2-957E-173F136DD687}"/>
              </c:ext>
            </c:extLst>
          </c:dPt>
          <c:cat>
            <c:strRef>
              <c:f>Sheet1!$A$2:$A$6</c:f>
              <c:strCache>
                <c:ptCount val="5"/>
                <c:pt idx="0">
                  <c:v>職場内の人間関係</c:v>
                </c:pt>
                <c:pt idx="1">
                  <c:v>サービス相手</c:v>
                </c:pt>
                <c:pt idx="2">
                  <c:v>仕事内容</c:v>
                </c:pt>
                <c:pt idx="3">
                  <c:v>待遇面</c:v>
                </c:pt>
                <c:pt idx="4">
                  <c:v>その他</c:v>
                </c:pt>
              </c:strCache>
            </c:strRef>
          </c:cat>
          <c:val>
            <c:numRef>
              <c:f>Sheet1!$B$2:$B$6</c:f>
              <c:numCache>
                <c:formatCode>General</c:formatCode>
                <c:ptCount val="5"/>
                <c:pt idx="0">
                  <c:v>4</c:v>
                </c:pt>
                <c:pt idx="1">
                  <c:v>3</c:v>
                </c:pt>
                <c:pt idx="2">
                  <c:v>2</c:v>
                </c:pt>
                <c:pt idx="3">
                  <c:v>1</c:v>
                </c:pt>
                <c:pt idx="4">
                  <c:v>2</c:v>
                </c:pt>
              </c:numCache>
            </c:numRef>
          </c:val>
          <c:extLst>
            <c:ext xmlns:c16="http://schemas.microsoft.com/office/drawing/2014/chart" uri="{C3380CC4-5D6E-409C-BE32-E72D297353CC}">
              <c16:uniqueId val="{00000000-162E-4EAE-9056-221729D5BD2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212519F6-6D6C-44CF-927B-2C3BE1F80A73}" type="datetimeFigureOut">
              <a:rPr kumimoji="1" lang="ja-JP" altLang="en-US" smtClean="0"/>
              <a:t>2021/4/20</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EE705E07-EAEE-444B-B50C-49F7C447C7EC}" type="slidenum">
              <a:rPr kumimoji="1" lang="ja-JP" altLang="en-US" smtClean="0"/>
              <a:t>‹#›</a:t>
            </a:fld>
            <a:endParaRPr kumimoji="1" lang="ja-JP" altLang="en-US"/>
          </a:p>
        </p:txBody>
      </p:sp>
    </p:spTree>
    <p:extLst>
      <p:ext uri="{BB962C8B-B14F-4D97-AF65-F5344CB8AC3E}">
        <p14:creationId xmlns:p14="http://schemas.microsoft.com/office/powerpoint/2010/main" val="32501934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E705E07-EAEE-444B-B50C-49F7C447C7EC}" type="slidenum">
              <a:rPr kumimoji="1" lang="ja-JP" altLang="en-US" smtClean="0"/>
              <a:t>1</a:t>
            </a:fld>
            <a:endParaRPr kumimoji="1" lang="ja-JP" altLang="en-US"/>
          </a:p>
        </p:txBody>
      </p:sp>
    </p:spTree>
    <p:extLst>
      <p:ext uri="{BB962C8B-B14F-4D97-AF65-F5344CB8AC3E}">
        <p14:creationId xmlns:p14="http://schemas.microsoft.com/office/powerpoint/2010/main" val="1938767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0FD1AE-EB4E-4996-9E01-B420025746E6}"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99779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0FD1AE-EB4E-4996-9E01-B420025746E6}"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743590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0FD1AE-EB4E-4996-9E01-B420025746E6}"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6736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0FD1AE-EB4E-4996-9E01-B420025746E6}"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750796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0FD1AE-EB4E-4996-9E01-B420025746E6}"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58409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0FD1AE-EB4E-4996-9E01-B420025746E6}"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079292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E705E07-EAEE-444B-B50C-49F7C447C7EC}" type="slidenum">
              <a:rPr kumimoji="1" lang="ja-JP" altLang="en-US" smtClean="0"/>
              <a:t>29</a:t>
            </a:fld>
            <a:endParaRPr kumimoji="1" lang="ja-JP" altLang="en-US"/>
          </a:p>
        </p:txBody>
      </p:sp>
    </p:spTree>
    <p:extLst>
      <p:ext uri="{BB962C8B-B14F-4D97-AF65-F5344CB8AC3E}">
        <p14:creationId xmlns:p14="http://schemas.microsoft.com/office/powerpoint/2010/main" val="2990284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0FD1AE-EB4E-4996-9E01-B420025746E6}"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496966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E705E07-EAEE-444B-B50C-49F7C447C7EC}" type="slidenum">
              <a:rPr kumimoji="1" lang="ja-JP" altLang="en-US" smtClean="0"/>
              <a:t>32</a:t>
            </a:fld>
            <a:endParaRPr kumimoji="1" lang="ja-JP" altLang="en-US"/>
          </a:p>
        </p:txBody>
      </p:sp>
    </p:spTree>
    <p:extLst>
      <p:ext uri="{BB962C8B-B14F-4D97-AF65-F5344CB8AC3E}">
        <p14:creationId xmlns:p14="http://schemas.microsoft.com/office/powerpoint/2010/main" val="3884303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E705E07-EAEE-444B-B50C-49F7C447C7EC}" type="slidenum">
              <a:rPr kumimoji="1" lang="ja-JP" altLang="en-US" smtClean="0"/>
              <a:t>3</a:t>
            </a:fld>
            <a:endParaRPr kumimoji="1" lang="ja-JP" altLang="en-US"/>
          </a:p>
        </p:txBody>
      </p:sp>
    </p:spTree>
    <p:extLst>
      <p:ext uri="{BB962C8B-B14F-4D97-AF65-F5344CB8AC3E}">
        <p14:creationId xmlns:p14="http://schemas.microsoft.com/office/powerpoint/2010/main" val="3221147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0FD1AE-EB4E-4996-9E01-B420025746E6}"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903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0FD1AE-EB4E-4996-9E01-B420025746E6}"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718463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0FD1AE-EB4E-4996-9E01-B420025746E6}"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289344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0FD1AE-EB4E-4996-9E01-B420025746E6}"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164059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0FD1AE-EB4E-4996-9E01-B420025746E6}"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59681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9B80F2-A674-4B95-9CA1-A4C019C3CC93}"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61046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0FD1AE-EB4E-4996-9E01-B420025746E6}"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190344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5F82187-F7FE-408C-93AF-FBC1F0F274E5}" type="datetime1">
              <a:rPr kumimoji="1" lang="ja-JP" altLang="en-US" smtClean="0"/>
              <a:t>2021/4/20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E31E548-8519-40F8-9D8A-62FC90EE0887}" type="slidenum">
              <a:rPr kumimoji="1" lang="ja-JP" altLang="en-US" smtClean="0"/>
              <a:t>‹#›</a:t>
            </a:fld>
            <a:endParaRPr kumimoji="1" lang="ja-JP" altLang="en-US"/>
          </a:p>
        </p:txBody>
      </p:sp>
    </p:spTree>
    <p:extLst>
      <p:ext uri="{BB962C8B-B14F-4D97-AF65-F5344CB8AC3E}">
        <p14:creationId xmlns:p14="http://schemas.microsoft.com/office/powerpoint/2010/main" val="1510046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9017BB9-2B2F-48F1-AB0F-D45643B155AC}" type="datetime1">
              <a:rPr kumimoji="1" lang="ja-JP" altLang="en-US" smtClean="0"/>
              <a:t>2021/4/20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E31E548-8519-40F8-9D8A-62FC90EE0887}" type="slidenum">
              <a:rPr kumimoji="1" lang="ja-JP" altLang="en-US" smtClean="0"/>
              <a:t>‹#›</a:t>
            </a:fld>
            <a:endParaRPr kumimoji="1" lang="ja-JP" altLang="en-US"/>
          </a:p>
        </p:txBody>
      </p:sp>
    </p:spTree>
    <p:extLst>
      <p:ext uri="{BB962C8B-B14F-4D97-AF65-F5344CB8AC3E}">
        <p14:creationId xmlns:p14="http://schemas.microsoft.com/office/powerpoint/2010/main" val="2321583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A6ED1C2-83C0-4C27-99A4-09317876CF98}" type="datetime1">
              <a:rPr kumimoji="1" lang="ja-JP" altLang="en-US" smtClean="0"/>
              <a:t>2021/4/20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E31E548-8519-40F8-9D8A-62FC90EE0887}" type="slidenum">
              <a:rPr kumimoji="1" lang="ja-JP" altLang="en-US" smtClean="0"/>
              <a:t>‹#›</a:t>
            </a:fld>
            <a:endParaRPr kumimoji="1" lang="ja-JP" altLang="en-US"/>
          </a:p>
        </p:txBody>
      </p:sp>
    </p:spTree>
    <p:extLst>
      <p:ext uri="{BB962C8B-B14F-4D97-AF65-F5344CB8AC3E}">
        <p14:creationId xmlns:p14="http://schemas.microsoft.com/office/powerpoint/2010/main" val="1200270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5FFAD-F497-4DE5-B1B2-364607459F39}" type="datetime1">
              <a:rPr kumimoji="1" lang="ja-JP" altLang="en-US" smtClean="0"/>
              <a:t>2021/4/20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E31E548-8519-40F8-9D8A-62FC90EE0887}" type="slidenum">
              <a:rPr kumimoji="1" lang="ja-JP" altLang="en-US" smtClean="0"/>
              <a:t>‹#›</a:t>
            </a:fld>
            <a:endParaRPr kumimoji="1" lang="ja-JP" altLang="en-US"/>
          </a:p>
        </p:txBody>
      </p:sp>
    </p:spTree>
    <p:extLst>
      <p:ext uri="{BB962C8B-B14F-4D97-AF65-F5344CB8AC3E}">
        <p14:creationId xmlns:p14="http://schemas.microsoft.com/office/powerpoint/2010/main" val="2106844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C01E5C4-9273-4FBC-84D0-0953BC525AEB}" type="datetime1">
              <a:rPr kumimoji="1" lang="ja-JP" altLang="en-US" smtClean="0"/>
              <a:t>2021/4/20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E31E548-8519-40F8-9D8A-62FC90EE0887}" type="slidenum">
              <a:rPr kumimoji="1" lang="ja-JP" altLang="en-US" smtClean="0"/>
              <a:t>‹#›</a:t>
            </a:fld>
            <a:endParaRPr kumimoji="1" lang="ja-JP" altLang="en-US"/>
          </a:p>
        </p:txBody>
      </p:sp>
    </p:spTree>
    <p:extLst>
      <p:ext uri="{BB962C8B-B14F-4D97-AF65-F5344CB8AC3E}">
        <p14:creationId xmlns:p14="http://schemas.microsoft.com/office/powerpoint/2010/main" val="3247768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BB7F787-4F3F-4CE1-91BD-508AB9EACCA0}" type="datetime1">
              <a:rPr kumimoji="1" lang="ja-JP" altLang="en-US" smtClean="0"/>
              <a:t>2021/4/20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E31E548-8519-40F8-9D8A-62FC90EE0887}" type="slidenum">
              <a:rPr kumimoji="1" lang="ja-JP" altLang="en-US" smtClean="0"/>
              <a:t>‹#›</a:t>
            </a:fld>
            <a:endParaRPr kumimoji="1" lang="ja-JP" altLang="en-US"/>
          </a:p>
        </p:txBody>
      </p:sp>
    </p:spTree>
    <p:extLst>
      <p:ext uri="{BB962C8B-B14F-4D97-AF65-F5344CB8AC3E}">
        <p14:creationId xmlns:p14="http://schemas.microsoft.com/office/powerpoint/2010/main" val="3921297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1BDB489-1BCE-4EF6-AD71-213D2F85F424}" type="datetime1">
              <a:rPr kumimoji="1" lang="ja-JP" altLang="en-US" smtClean="0"/>
              <a:t>2021/4/20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E31E548-8519-40F8-9D8A-62FC90EE0887}" type="slidenum">
              <a:rPr kumimoji="1" lang="ja-JP" altLang="en-US" smtClean="0"/>
              <a:t>‹#›</a:t>
            </a:fld>
            <a:endParaRPr kumimoji="1" lang="ja-JP" altLang="en-US"/>
          </a:p>
        </p:txBody>
      </p:sp>
    </p:spTree>
    <p:extLst>
      <p:ext uri="{BB962C8B-B14F-4D97-AF65-F5344CB8AC3E}">
        <p14:creationId xmlns:p14="http://schemas.microsoft.com/office/powerpoint/2010/main" val="506465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4DDC786-3C3C-4E7A-ABCC-1BAAD8F3EEFB}" type="datetime1">
              <a:rPr kumimoji="1" lang="ja-JP" altLang="en-US" smtClean="0"/>
              <a:t>2021/4/20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E31E548-8519-40F8-9D8A-62FC90EE0887}" type="slidenum">
              <a:rPr kumimoji="1" lang="ja-JP" altLang="en-US" smtClean="0"/>
              <a:t>‹#›</a:t>
            </a:fld>
            <a:endParaRPr kumimoji="1" lang="ja-JP" altLang="en-US"/>
          </a:p>
        </p:txBody>
      </p:sp>
    </p:spTree>
    <p:extLst>
      <p:ext uri="{BB962C8B-B14F-4D97-AF65-F5344CB8AC3E}">
        <p14:creationId xmlns:p14="http://schemas.microsoft.com/office/powerpoint/2010/main" val="3215027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60D343-52F4-46D6-9102-58507B6641D9}" type="datetime1">
              <a:rPr kumimoji="1" lang="ja-JP" altLang="en-US" smtClean="0"/>
              <a:t>2021/4/20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E31E548-8519-40F8-9D8A-62FC90EE0887}" type="slidenum">
              <a:rPr kumimoji="1" lang="ja-JP" altLang="en-US" smtClean="0"/>
              <a:t>‹#›</a:t>
            </a:fld>
            <a:endParaRPr kumimoji="1" lang="ja-JP" altLang="en-US"/>
          </a:p>
        </p:txBody>
      </p:sp>
    </p:spTree>
    <p:extLst>
      <p:ext uri="{BB962C8B-B14F-4D97-AF65-F5344CB8AC3E}">
        <p14:creationId xmlns:p14="http://schemas.microsoft.com/office/powerpoint/2010/main" val="836572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C95BC21-98BA-4229-965E-F9D384A91AFF}" type="datetime1">
              <a:rPr kumimoji="1" lang="ja-JP" altLang="en-US" smtClean="0"/>
              <a:t>2021/4/20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E31E548-8519-40F8-9D8A-62FC90EE0887}" type="slidenum">
              <a:rPr kumimoji="1" lang="ja-JP" altLang="en-US" smtClean="0"/>
              <a:t>‹#›</a:t>
            </a:fld>
            <a:endParaRPr kumimoji="1" lang="ja-JP" altLang="en-US"/>
          </a:p>
        </p:txBody>
      </p:sp>
    </p:spTree>
    <p:extLst>
      <p:ext uri="{BB962C8B-B14F-4D97-AF65-F5344CB8AC3E}">
        <p14:creationId xmlns:p14="http://schemas.microsoft.com/office/powerpoint/2010/main" val="1084570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0FD33D5-713B-468B-B0C6-BFE5942A25A0}" type="datetime1">
              <a:rPr kumimoji="1" lang="ja-JP" altLang="en-US" smtClean="0"/>
              <a:t>2021/4/20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E31E548-8519-40F8-9D8A-62FC90EE0887}" type="slidenum">
              <a:rPr kumimoji="1" lang="ja-JP" altLang="en-US" smtClean="0"/>
              <a:t>‹#›</a:t>
            </a:fld>
            <a:endParaRPr kumimoji="1" lang="ja-JP" altLang="en-US"/>
          </a:p>
        </p:txBody>
      </p:sp>
    </p:spTree>
    <p:extLst>
      <p:ext uri="{BB962C8B-B14F-4D97-AF65-F5344CB8AC3E}">
        <p14:creationId xmlns:p14="http://schemas.microsoft.com/office/powerpoint/2010/main" val="1424957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DA88FF-ADBF-4660-9539-95700623AF57}" type="datetime1">
              <a:rPr kumimoji="1" lang="ja-JP" altLang="en-US" smtClean="0"/>
              <a:t>2021/4/20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31E548-8519-40F8-9D8A-62FC90EE0887}" type="slidenum">
              <a:rPr kumimoji="1" lang="ja-JP" altLang="en-US" smtClean="0"/>
              <a:t>‹#›</a:t>
            </a:fld>
            <a:endParaRPr kumimoji="1" lang="ja-JP" altLang="en-US"/>
          </a:p>
        </p:txBody>
      </p:sp>
    </p:spTree>
    <p:extLst>
      <p:ext uri="{BB962C8B-B14F-4D97-AF65-F5344CB8AC3E}">
        <p14:creationId xmlns:p14="http://schemas.microsoft.com/office/powerpoint/2010/main" val="37454741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E9265283-EA6B-4C7F-8186-770D0C3408C5}"/>
              </a:ext>
            </a:extLst>
          </p:cNvPr>
          <p:cNvSpPr/>
          <p:nvPr/>
        </p:nvSpPr>
        <p:spPr>
          <a:xfrm>
            <a:off x="2686929" y="2646876"/>
            <a:ext cx="4265201" cy="355697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5" name="正方形/長方形 4">
            <a:extLst>
              <a:ext uri="{FF2B5EF4-FFF2-40B4-BE49-F238E27FC236}">
                <a16:creationId xmlns:a16="http://schemas.microsoft.com/office/drawing/2014/main" id="{72E5C115-85D0-4811-9642-272EB9FC1587}"/>
              </a:ext>
            </a:extLst>
          </p:cNvPr>
          <p:cNvSpPr/>
          <p:nvPr/>
        </p:nvSpPr>
        <p:spPr>
          <a:xfrm>
            <a:off x="3812345" y="1"/>
            <a:ext cx="5331657" cy="368113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 name="タイトル 1">
            <a:extLst>
              <a:ext uri="{FF2B5EF4-FFF2-40B4-BE49-F238E27FC236}">
                <a16:creationId xmlns:a16="http://schemas.microsoft.com/office/drawing/2014/main" id="{575FD237-446F-4AA7-826F-10661E43ACFD}"/>
              </a:ext>
            </a:extLst>
          </p:cNvPr>
          <p:cNvSpPr>
            <a:spLocks noGrp="1"/>
          </p:cNvSpPr>
          <p:nvPr>
            <p:ph type="ctrTitle"/>
          </p:nvPr>
        </p:nvSpPr>
        <p:spPr>
          <a:xfrm>
            <a:off x="320042" y="654148"/>
            <a:ext cx="8641080" cy="3119493"/>
          </a:xfrm>
        </p:spPr>
        <p:txBody>
          <a:bodyPr>
            <a:normAutofit fontScale="90000"/>
          </a:bodyPr>
          <a:lstStyle/>
          <a:p>
            <a:r>
              <a:rPr lang="ja-JP" altLang="en-US" sz="7200" b="1" dirty="0"/>
              <a:t>第</a:t>
            </a:r>
            <a:r>
              <a:rPr lang="en-US" altLang="ja-JP" sz="7200" b="1" dirty="0"/>
              <a:t>12</a:t>
            </a:r>
            <a:r>
              <a:rPr lang="ja-JP" altLang="en-US" sz="7200" b="1" dirty="0"/>
              <a:t>回</a:t>
            </a:r>
            <a:br>
              <a:rPr lang="en-US" altLang="ja-JP" sz="7200" b="1" dirty="0"/>
            </a:br>
            <a:r>
              <a:rPr lang="ja-JP" altLang="en-US" sz="7200" b="1" dirty="0"/>
              <a:t>美郷経営指導力研究会</a:t>
            </a:r>
            <a:br>
              <a:rPr lang="en-US" altLang="ja-JP" sz="7200" b="1" dirty="0"/>
            </a:br>
            <a:endParaRPr lang="ja-JP" altLang="en-US" sz="4800" b="1" dirty="0"/>
          </a:p>
        </p:txBody>
      </p:sp>
      <p:sp>
        <p:nvSpPr>
          <p:cNvPr id="3" name="字幕 2">
            <a:extLst>
              <a:ext uri="{FF2B5EF4-FFF2-40B4-BE49-F238E27FC236}">
                <a16:creationId xmlns:a16="http://schemas.microsoft.com/office/drawing/2014/main" id="{005CE823-D618-431A-85A1-45FE2F0EF1C6}"/>
              </a:ext>
            </a:extLst>
          </p:cNvPr>
          <p:cNvSpPr>
            <a:spLocks noGrp="1"/>
          </p:cNvSpPr>
          <p:nvPr>
            <p:ph type="subTitle" idx="1"/>
          </p:nvPr>
        </p:nvSpPr>
        <p:spPr>
          <a:xfrm>
            <a:off x="429066" y="4425364"/>
            <a:ext cx="8532056" cy="1829981"/>
          </a:xfrm>
        </p:spPr>
        <p:txBody>
          <a:bodyPr>
            <a:noAutofit/>
          </a:bodyPr>
          <a:lstStyle/>
          <a:p>
            <a:r>
              <a:rPr lang="en-US" altLang="ja-JP" sz="3000" dirty="0"/>
              <a:t>2021</a:t>
            </a:r>
            <a:r>
              <a:rPr lang="ja-JP" altLang="en-US" sz="3000" dirty="0"/>
              <a:t>年４月</a:t>
            </a:r>
            <a:r>
              <a:rPr lang="en-US" altLang="ja-JP" sz="3000" dirty="0"/>
              <a:t>20</a:t>
            </a:r>
            <a:r>
              <a:rPr lang="ja-JP" altLang="en-US" sz="3000" dirty="0"/>
              <a:t>日（火）</a:t>
            </a:r>
            <a:r>
              <a:rPr lang="en-US" altLang="ja-JP" sz="3000" dirty="0"/>
              <a:t>18</a:t>
            </a:r>
            <a:r>
              <a:rPr lang="ja-JP" altLang="en-US" sz="3000" dirty="0"/>
              <a:t>：</a:t>
            </a:r>
            <a:r>
              <a:rPr lang="en-US" altLang="ja-JP" sz="3000" dirty="0"/>
              <a:t>00</a:t>
            </a:r>
            <a:r>
              <a:rPr lang="ja-JP" altLang="en-US" sz="3000" dirty="0"/>
              <a:t>～</a:t>
            </a:r>
            <a:endParaRPr lang="en-US" altLang="ja-JP" sz="3000" dirty="0"/>
          </a:p>
          <a:p>
            <a:r>
              <a:rPr lang="ja-JP" altLang="en-US" sz="3000" dirty="0"/>
              <a:t>＠オンライン開催（予定）</a:t>
            </a:r>
            <a:endParaRPr lang="en-US" altLang="ja-JP" sz="3000" dirty="0"/>
          </a:p>
          <a:p>
            <a:r>
              <a:rPr lang="ja-JP" altLang="en-US" sz="2400" dirty="0"/>
              <a:t>担当：鈴木俊太郎（鈴木商事株式会社代表取締役副社長）</a:t>
            </a:r>
            <a:endParaRPr lang="en-US" altLang="ja-JP" sz="2400" dirty="0"/>
          </a:p>
        </p:txBody>
      </p:sp>
    </p:spTree>
    <p:extLst>
      <p:ext uri="{BB962C8B-B14F-4D97-AF65-F5344CB8AC3E}">
        <p14:creationId xmlns:p14="http://schemas.microsoft.com/office/powerpoint/2010/main" val="572181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a:extLst>
              <a:ext uri="{FF2B5EF4-FFF2-40B4-BE49-F238E27FC236}">
                <a16:creationId xmlns:a16="http://schemas.microsoft.com/office/drawing/2014/main" id="{5D3725F3-044C-4A17-AF09-2644EA2DF627}"/>
              </a:ext>
            </a:extLst>
          </p:cNvPr>
          <p:cNvCxnSpPr/>
          <p:nvPr/>
        </p:nvCxnSpPr>
        <p:spPr>
          <a:xfrm flipV="1">
            <a:off x="530627" y="1075859"/>
            <a:ext cx="8073821" cy="72008"/>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pic>
        <p:nvPicPr>
          <p:cNvPr id="12" name="Picture 2" descr="マズローの欲求5段階説」を「いらすとや」の素材でイラスト制作 | Normal is Best.">
            <a:extLst>
              <a:ext uri="{FF2B5EF4-FFF2-40B4-BE49-F238E27FC236}">
                <a16:creationId xmlns:a16="http://schemas.microsoft.com/office/drawing/2014/main" id="{B4818772-C08E-4063-AF1A-34E8B46D54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3" y="108817"/>
            <a:ext cx="9144000" cy="6064250"/>
          </a:xfrm>
          <a:prstGeom prst="rect">
            <a:avLst/>
          </a:prstGeom>
          <a:noFill/>
          <a:extLst>
            <a:ext uri="{909E8E84-426E-40DD-AFC4-6F175D3DCCD1}">
              <a14:hiddenFill xmlns:a14="http://schemas.microsoft.com/office/drawing/2010/main">
                <a:solidFill>
                  <a:srgbClr val="FFFFFF"/>
                </a:solidFill>
              </a14:hiddenFill>
            </a:ext>
          </a:extLst>
        </p:spPr>
      </p:pic>
      <p:sp>
        <p:nvSpPr>
          <p:cNvPr id="5" name="スライド番号プレースホルダー 4"/>
          <p:cNvSpPr>
            <a:spLocks noGrp="1"/>
          </p:cNvSpPr>
          <p:nvPr>
            <p:ph type="sldNum" sz="quarter" idx="12"/>
          </p:nvPr>
        </p:nvSpPr>
        <p:spPr>
          <a:xfrm>
            <a:off x="7793502" y="5632902"/>
            <a:ext cx="1012434" cy="1080331"/>
          </a:xfrm>
        </p:spPr>
        <p:txBody>
          <a:bodyPr vert="horz" lIns="91440" tIns="45720" rIns="91440" bIns="45720" rtlCol="0" anchor="ctr"/>
          <a:lstStyle/>
          <a:p>
            <a:pPr defTabSz="914400"/>
            <a:fld id="{F2A91EF9-1394-4A76-8928-CA2ADC177579}" type="slidenum">
              <a:rPr kumimoji="1" lang="ja-JP" altLang="en-US" sz="6000">
                <a:solidFill>
                  <a:srgbClr val="00B0F0"/>
                </a:solidFill>
                <a:latin typeface="Calibri"/>
                <a:ea typeface="ＭＳ Ｐゴシック" panose="020B0600070205080204" pitchFamily="50" charset="-128"/>
              </a:rPr>
              <a:pPr defTabSz="914400"/>
              <a:t>10</a:t>
            </a:fld>
            <a:endParaRPr kumimoji="1" lang="ja-JP" altLang="en-US" sz="6000" dirty="0">
              <a:solidFill>
                <a:srgbClr val="00B0F0"/>
              </a:solidFill>
              <a:latin typeface="Calibri"/>
              <a:ea typeface="ＭＳ Ｐゴシック" panose="020B0600070205080204" pitchFamily="50" charset="-128"/>
            </a:endParaRPr>
          </a:p>
        </p:txBody>
      </p:sp>
      <p:sp>
        <p:nvSpPr>
          <p:cNvPr id="13" name="円/楕円 3">
            <a:extLst>
              <a:ext uri="{FF2B5EF4-FFF2-40B4-BE49-F238E27FC236}">
                <a16:creationId xmlns:a16="http://schemas.microsoft.com/office/drawing/2014/main" id="{CC9DA298-33CD-453C-B795-832648FBF8B9}"/>
              </a:ext>
            </a:extLst>
          </p:cNvPr>
          <p:cNvSpPr/>
          <p:nvPr/>
        </p:nvSpPr>
        <p:spPr>
          <a:xfrm>
            <a:off x="677849" y="5308866"/>
            <a:ext cx="5904656" cy="648072"/>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 name="円/楕円 3">
            <a:extLst>
              <a:ext uri="{FF2B5EF4-FFF2-40B4-BE49-F238E27FC236}">
                <a16:creationId xmlns:a16="http://schemas.microsoft.com/office/drawing/2014/main" id="{90C88409-A910-4FDB-998A-7F21FF105124}"/>
              </a:ext>
            </a:extLst>
          </p:cNvPr>
          <p:cNvSpPr/>
          <p:nvPr/>
        </p:nvSpPr>
        <p:spPr>
          <a:xfrm>
            <a:off x="677849" y="4253789"/>
            <a:ext cx="5904656" cy="648072"/>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 name="円/楕円 3">
            <a:extLst>
              <a:ext uri="{FF2B5EF4-FFF2-40B4-BE49-F238E27FC236}">
                <a16:creationId xmlns:a16="http://schemas.microsoft.com/office/drawing/2014/main" id="{154E4C38-988C-40A2-BF6C-4565848AA468}"/>
              </a:ext>
            </a:extLst>
          </p:cNvPr>
          <p:cNvSpPr/>
          <p:nvPr/>
        </p:nvSpPr>
        <p:spPr>
          <a:xfrm>
            <a:off x="804458" y="2186239"/>
            <a:ext cx="5904656" cy="648072"/>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 name="円/楕円 3">
            <a:extLst>
              <a:ext uri="{FF2B5EF4-FFF2-40B4-BE49-F238E27FC236}">
                <a16:creationId xmlns:a16="http://schemas.microsoft.com/office/drawing/2014/main" id="{9DB6FDF7-62B2-4567-9544-F01574D06948}"/>
              </a:ext>
            </a:extLst>
          </p:cNvPr>
          <p:cNvSpPr/>
          <p:nvPr/>
        </p:nvSpPr>
        <p:spPr>
          <a:xfrm>
            <a:off x="718064" y="1120051"/>
            <a:ext cx="5904656" cy="648072"/>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 name="正方形/長方形 6">
            <a:extLst>
              <a:ext uri="{FF2B5EF4-FFF2-40B4-BE49-F238E27FC236}">
                <a16:creationId xmlns:a16="http://schemas.microsoft.com/office/drawing/2014/main" id="{05F1626B-FF86-48F4-867A-A7E0DAC15C88}"/>
              </a:ext>
            </a:extLst>
          </p:cNvPr>
          <p:cNvSpPr/>
          <p:nvPr/>
        </p:nvSpPr>
        <p:spPr>
          <a:xfrm>
            <a:off x="337625" y="3050440"/>
            <a:ext cx="6766560" cy="987220"/>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0893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30627" y="286811"/>
            <a:ext cx="8219256" cy="850106"/>
          </a:xfrm>
        </p:spPr>
        <p:txBody>
          <a:bodyPr>
            <a:normAutofit fontScale="90000"/>
          </a:bodyPr>
          <a:lstStyle/>
          <a:p>
            <a:pPr algn="l"/>
            <a:r>
              <a:rPr lang="ja-JP" altLang="en-US" sz="7200" dirty="0">
                <a:solidFill>
                  <a:srgbClr val="00B0F0"/>
                </a:solidFill>
                <a:latin typeface="Arial Unicode MS" panose="020B0604020202020204" pitchFamily="50" charset="-128"/>
                <a:ea typeface="Arial Unicode MS" panose="020B0604020202020204" pitchFamily="50" charset="-128"/>
                <a:cs typeface="Arial Unicode MS" panose="020B0604020202020204" pitchFamily="50" charset="-128"/>
              </a:rPr>
              <a:t>現</a:t>
            </a:r>
            <a:r>
              <a:rPr lang="ja-JP" altLang="en-US" sz="3100" dirty="0">
                <a:solidFill>
                  <a:schemeClr val="tx2"/>
                </a:solidFill>
                <a:latin typeface="Arial Unicode MS" panose="020B0604020202020204" pitchFamily="50" charset="-128"/>
                <a:ea typeface="Arial Unicode MS" panose="020B0604020202020204" pitchFamily="50" charset="-128"/>
                <a:cs typeface="Arial Unicode MS" panose="020B0604020202020204" pitchFamily="50" charset="-128"/>
              </a:rPr>
              <a:t>に若い世代ほど会社内の「会話」を嫌がる</a:t>
            </a:r>
            <a:endParaRPr kumimoji="1" lang="ja-JP" altLang="en-US" sz="3100" dirty="0">
              <a:solidFill>
                <a:schemeClr val="tx2"/>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cxnSp>
        <p:nvCxnSpPr>
          <p:cNvPr id="7" name="直線コネクタ 6"/>
          <p:cNvCxnSpPr/>
          <p:nvPr/>
        </p:nvCxnSpPr>
        <p:spPr>
          <a:xfrm flipV="1">
            <a:off x="530627" y="1075859"/>
            <a:ext cx="8073821" cy="72008"/>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スライド番号プレースホルダー 10"/>
          <p:cNvSpPr>
            <a:spLocks noGrp="1"/>
          </p:cNvSpPr>
          <p:nvPr>
            <p:ph type="sldNum" sz="quarter" idx="12"/>
          </p:nvPr>
        </p:nvSpPr>
        <p:spPr>
          <a:xfrm>
            <a:off x="6553200" y="5445224"/>
            <a:ext cx="2133600" cy="127625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E2FD53-7E13-4129-9113-EDAA47C8C69E}" type="slidenum">
              <a:rPr kumimoji="1" lang="ja-JP" altLang="en-US" sz="6000" b="0" i="0" u="none" strike="noStrike" kern="1200" cap="none" spc="0" normalizeH="0" baseline="0" noProof="0" smtClean="0">
                <a:ln>
                  <a:noFill/>
                </a:ln>
                <a:solidFill>
                  <a:srgbClr val="00B0F0"/>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6000" b="0" i="0" u="none" strike="noStrike" kern="1200" cap="none" spc="0" normalizeH="0" baseline="0" noProof="0" dirty="0">
              <a:ln>
                <a:noFill/>
              </a:ln>
              <a:solidFill>
                <a:srgbClr val="00B0F0"/>
              </a:solidFill>
              <a:effectLst/>
              <a:uLnTx/>
              <a:uFillTx/>
              <a:latin typeface="Calibri"/>
              <a:ea typeface="ＭＳ Ｐゴシック" panose="020B0600070205080204" pitchFamily="50" charset="-128"/>
              <a:cs typeface="+mn-cs"/>
            </a:endParaRPr>
          </a:p>
        </p:txBody>
      </p:sp>
      <p:sp>
        <p:nvSpPr>
          <p:cNvPr id="2" name="正方形/長方形 1"/>
          <p:cNvSpPr/>
          <p:nvPr/>
        </p:nvSpPr>
        <p:spPr>
          <a:xfrm>
            <a:off x="499996" y="1556792"/>
            <a:ext cx="8389641" cy="830997"/>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4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rPr>
              <a:t>長野県で対人援助職に従事する方に、「仕事をしていてどこで一番ストレスを感じるか」聞いてみました。</a:t>
            </a:r>
            <a:endParaRPr kumimoji="1" lang="en-US" altLang="ja-JP" sz="24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endParaRPr>
          </a:p>
        </p:txBody>
      </p:sp>
      <p:graphicFrame>
        <p:nvGraphicFramePr>
          <p:cNvPr id="6" name="グラフ 5"/>
          <p:cNvGraphicFramePr/>
          <p:nvPr/>
        </p:nvGraphicFramePr>
        <p:xfrm>
          <a:off x="1619672" y="2453872"/>
          <a:ext cx="5616624" cy="3929931"/>
        </p:xfrm>
        <a:graphic>
          <a:graphicData uri="http://schemas.openxmlformats.org/drawingml/2006/chart">
            <c:chart xmlns:c="http://schemas.openxmlformats.org/drawingml/2006/chart" xmlns:r="http://schemas.openxmlformats.org/officeDocument/2006/relationships" r:id="rId3"/>
          </a:graphicData>
        </a:graphic>
      </p:graphicFrame>
      <p:sp>
        <p:nvSpPr>
          <p:cNvPr id="12" name="楕円 11"/>
          <p:cNvSpPr/>
          <p:nvPr/>
        </p:nvSpPr>
        <p:spPr>
          <a:xfrm>
            <a:off x="1907704" y="5892323"/>
            <a:ext cx="2664296" cy="504056"/>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テキスト ボックス 9">
            <a:extLst>
              <a:ext uri="{FF2B5EF4-FFF2-40B4-BE49-F238E27FC236}">
                <a16:creationId xmlns:a16="http://schemas.microsoft.com/office/drawing/2014/main" id="{DB4235E0-B88B-4951-8B40-FB2124C41966}"/>
              </a:ext>
            </a:extLst>
          </p:cNvPr>
          <p:cNvSpPr txBox="1"/>
          <p:nvPr/>
        </p:nvSpPr>
        <p:spPr>
          <a:xfrm>
            <a:off x="6468196" y="188640"/>
            <a:ext cx="25289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rgbClr val="00B0F0"/>
                </a:solidFill>
                <a:latin typeface="Calibri"/>
                <a:ea typeface="ＭＳ Ｐゴシック" panose="020B0600070205080204" pitchFamily="50" charset="-128"/>
              </a:rPr>
              <a:t>職場環境の良さの変遷</a:t>
            </a:r>
            <a:endParaRPr kumimoji="1" lang="en-US" altLang="ja-JP" sz="1800" b="0" i="0" u="none" strike="noStrike" kern="1200" cap="none" spc="0" normalizeH="0" baseline="0" noProof="0" dirty="0">
              <a:ln>
                <a:noFill/>
              </a:ln>
              <a:solidFill>
                <a:srgbClr val="00B0F0"/>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29959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30627" y="244207"/>
            <a:ext cx="8219256" cy="850106"/>
          </a:xfrm>
        </p:spPr>
        <p:txBody>
          <a:bodyPr>
            <a:normAutofit fontScale="90000"/>
          </a:bodyPr>
          <a:lstStyle/>
          <a:p>
            <a:pPr algn="l"/>
            <a:r>
              <a:rPr lang="ja-JP" altLang="en-US" sz="7200" dirty="0">
                <a:solidFill>
                  <a:srgbClr val="00B0F0"/>
                </a:solidFill>
                <a:latin typeface="Arial Unicode MS" panose="020B0604020202020204" pitchFamily="50" charset="-128"/>
                <a:ea typeface="Arial Unicode MS" panose="020B0604020202020204" pitchFamily="50" charset="-128"/>
                <a:cs typeface="Arial Unicode MS" panose="020B0604020202020204" pitchFamily="50" charset="-128"/>
              </a:rPr>
              <a:t>現</a:t>
            </a:r>
            <a:r>
              <a:rPr lang="ja-JP" altLang="en-US" sz="3100" dirty="0">
                <a:solidFill>
                  <a:schemeClr val="tx2"/>
                </a:solidFill>
                <a:latin typeface="Arial Unicode MS" panose="020B0604020202020204" pitchFamily="50" charset="-128"/>
                <a:ea typeface="Arial Unicode MS" panose="020B0604020202020204" pitchFamily="50" charset="-128"/>
                <a:cs typeface="Arial Unicode MS" panose="020B0604020202020204" pitchFamily="50" charset="-128"/>
              </a:rPr>
              <a:t>時点で良い職場環境を構築するためには</a:t>
            </a:r>
            <a:r>
              <a:rPr lang="en-US" altLang="ja-JP" sz="3100" dirty="0">
                <a:solidFill>
                  <a:schemeClr val="tx2"/>
                </a:solidFill>
                <a:latin typeface="Arial Unicode MS" panose="020B0604020202020204" pitchFamily="50" charset="-128"/>
                <a:ea typeface="Arial Unicode MS" panose="020B0604020202020204" pitchFamily="50" charset="-128"/>
                <a:cs typeface="Arial Unicode MS" panose="020B0604020202020204" pitchFamily="50" charset="-128"/>
              </a:rPr>
              <a:t>…</a:t>
            </a:r>
            <a:endParaRPr kumimoji="1" lang="ja-JP" altLang="en-US" sz="3100" dirty="0">
              <a:solidFill>
                <a:schemeClr val="tx2"/>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cxnSp>
        <p:nvCxnSpPr>
          <p:cNvPr id="7" name="直線コネクタ 6"/>
          <p:cNvCxnSpPr/>
          <p:nvPr/>
        </p:nvCxnSpPr>
        <p:spPr>
          <a:xfrm flipV="1">
            <a:off x="530627" y="1075859"/>
            <a:ext cx="8073821" cy="72008"/>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スライド番号プレースホルダー 10"/>
          <p:cNvSpPr>
            <a:spLocks noGrp="1"/>
          </p:cNvSpPr>
          <p:nvPr>
            <p:ph type="sldNum" sz="quarter" idx="12"/>
          </p:nvPr>
        </p:nvSpPr>
        <p:spPr>
          <a:xfrm>
            <a:off x="7820535" y="5581749"/>
            <a:ext cx="1232659" cy="127625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E2FD53-7E13-4129-9113-EDAA47C8C69E}" type="slidenum">
              <a:rPr kumimoji="1" lang="ja-JP" altLang="en-US" sz="6000" b="0" i="0" u="none" strike="noStrike" kern="1200" cap="none" spc="0" normalizeH="0" baseline="0" noProof="0" smtClean="0">
                <a:ln>
                  <a:noFill/>
                </a:ln>
                <a:solidFill>
                  <a:srgbClr val="00B0F0"/>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6000" b="0" i="0" u="none" strike="noStrike" kern="1200" cap="none" spc="0" normalizeH="0" baseline="0" noProof="0" dirty="0">
              <a:ln>
                <a:noFill/>
              </a:ln>
              <a:solidFill>
                <a:srgbClr val="00B0F0"/>
              </a:solidFill>
              <a:effectLst/>
              <a:uLnTx/>
              <a:uFillTx/>
              <a:latin typeface="Calibri"/>
              <a:ea typeface="ＭＳ Ｐゴシック" panose="020B0600070205080204" pitchFamily="50" charset="-128"/>
              <a:cs typeface="+mn-cs"/>
            </a:endParaRPr>
          </a:p>
        </p:txBody>
      </p:sp>
      <p:sp>
        <p:nvSpPr>
          <p:cNvPr id="2" name="正方形/長方形 1"/>
          <p:cNvSpPr/>
          <p:nvPr/>
        </p:nvSpPr>
        <p:spPr>
          <a:xfrm>
            <a:off x="196949" y="1389624"/>
            <a:ext cx="8800196" cy="4708981"/>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32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rPr>
              <a:t>大切なのは「</a:t>
            </a:r>
            <a:r>
              <a:rPr kumimoji="1" lang="ja-JP" altLang="en-US" sz="3200" dirty="0">
                <a:solidFill>
                  <a:srgbClr val="1F497D"/>
                </a:solidFill>
                <a:latin typeface="Calibri"/>
                <a:ea typeface="ＭＳ Ｐゴシック" panose="020B0600070205080204" pitchFamily="50" charset="-128"/>
              </a:rPr>
              <a:t>仲間との</a:t>
            </a:r>
            <a:r>
              <a:rPr kumimoji="1" lang="ja-JP" altLang="en-US" sz="32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rPr>
              <a:t>コミュニケーションの活性化」</a:t>
            </a:r>
            <a:endParaRPr kumimoji="1" lang="en-US" altLang="ja-JP" sz="32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32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rPr>
              <a:t>　　　　　　　　　↓</a:t>
            </a:r>
            <a:endParaRPr kumimoji="1" lang="en-US" altLang="ja-JP" sz="32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4400" b="0" i="0" u="sng"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rPr>
              <a:t>明るく、楽しく、優しい</a:t>
            </a:r>
            <a:r>
              <a:rPr kumimoji="1" lang="ja-JP" altLang="en-US" sz="44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rPr>
              <a:t>コミュニケーションが成立する職場！！</a:t>
            </a:r>
            <a:endParaRPr kumimoji="1" lang="en-US" altLang="ja-JP" sz="44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44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rPr>
              <a:t>同僚とも、地域の人とも</a:t>
            </a:r>
            <a:r>
              <a:rPr kumimoji="1" lang="ja-JP" altLang="en-US" sz="44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ポジティブな言葉が飛び交う会社</a:t>
            </a:r>
            <a:r>
              <a:rPr kumimoji="1" lang="ja-JP" altLang="en-US" sz="44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rPr>
              <a:t>にする！</a:t>
            </a:r>
          </a:p>
        </p:txBody>
      </p:sp>
      <p:sp>
        <p:nvSpPr>
          <p:cNvPr id="10" name="テキスト ボックス 9">
            <a:extLst>
              <a:ext uri="{FF2B5EF4-FFF2-40B4-BE49-F238E27FC236}">
                <a16:creationId xmlns:a16="http://schemas.microsoft.com/office/drawing/2014/main" id="{27F31283-1E21-42A7-BC60-3197F1B56C62}"/>
              </a:ext>
            </a:extLst>
          </p:cNvPr>
          <p:cNvSpPr txBox="1"/>
          <p:nvPr/>
        </p:nvSpPr>
        <p:spPr>
          <a:xfrm>
            <a:off x="6468196" y="188640"/>
            <a:ext cx="25289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rgbClr val="00B0F0"/>
                </a:solidFill>
                <a:latin typeface="Calibri"/>
                <a:ea typeface="ＭＳ Ｐゴシック" panose="020B0600070205080204" pitchFamily="50" charset="-128"/>
              </a:rPr>
              <a:t>職場環境の良さの変遷</a:t>
            </a:r>
            <a:endParaRPr kumimoji="1" lang="en-US" altLang="ja-JP" sz="1800" b="0" i="0" u="none" strike="noStrike" kern="1200" cap="none" spc="0" normalizeH="0" baseline="0" noProof="0" dirty="0">
              <a:ln>
                <a:noFill/>
              </a:ln>
              <a:solidFill>
                <a:srgbClr val="00B0F0"/>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692879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30627" y="244207"/>
            <a:ext cx="8219256" cy="850106"/>
          </a:xfrm>
        </p:spPr>
        <p:txBody>
          <a:bodyPr>
            <a:normAutofit fontScale="90000"/>
          </a:bodyPr>
          <a:lstStyle/>
          <a:p>
            <a:pPr algn="l"/>
            <a:r>
              <a:rPr lang="ja-JP" altLang="en-US" sz="7200" dirty="0">
                <a:solidFill>
                  <a:srgbClr val="00B0F0"/>
                </a:solidFill>
                <a:latin typeface="Arial Unicode MS" panose="020B0604020202020204" pitchFamily="50" charset="-128"/>
                <a:ea typeface="Arial Unicode MS" panose="020B0604020202020204" pitchFamily="50" charset="-128"/>
                <a:cs typeface="Arial Unicode MS" panose="020B0604020202020204" pitchFamily="50" charset="-128"/>
              </a:rPr>
              <a:t>ポ</a:t>
            </a:r>
            <a:r>
              <a:rPr lang="ja-JP" altLang="en-US" sz="3100" dirty="0">
                <a:solidFill>
                  <a:schemeClr val="tx2"/>
                </a:solidFill>
                <a:latin typeface="Arial Unicode MS" panose="020B0604020202020204" pitchFamily="50" charset="-128"/>
                <a:ea typeface="Arial Unicode MS" panose="020B0604020202020204" pitchFamily="50" charset="-128"/>
                <a:cs typeface="Arial Unicode MS" panose="020B0604020202020204" pitchFamily="50" charset="-128"/>
              </a:rPr>
              <a:t>ジティブな言葉が飛び交う会社って？</a:t>
            </a:r>
            <a:endParaRPr kumimoji="1" lang="ja-JP" altLang="en-US" sz="3100" dirty="0">
              <a:solidFill>
                <a:schemeClr val="tx2"/>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cxnSp>
        <p:nvCxnSpPr>
          <p:cNvPr id="7" name="直線コネクタ 6"/>
          <p:cNvCxnSpPr/>
          <p:nvPr/>
        </p:nvCxnSpPr>
        <p:spPr>
          <a:xfrm flipV="1">
            <a:off x="530627" y="1075859"/>
            <a:ext cx="8073821" cy="72008"/>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スライド番号プレースホルダー 10"/>
          <p:cNvSpPr>
            <a:spLocks noGrp="1"/>
          </p:cNvSpPr>
          <p:nvPr>
            <p:ph type="sldNum" sz="quarter" idx="12"/>
          </p:nvPr>
        </p:nvSpPr>
        <p:spPr>
          <a:xfrm>
            <a:off x="6553200" y="5445224"/>
            <a:ext cx="2133600" cy="127625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E2FD53-7E13-4129-9113-EDAA47C8C69E}" type="slidenum">
              <a:rPr kumimoji="1" lang="ja-JP" altLang="en-US" sz="6000" b="0" i="0" u="none" strike="noStrike" kern="1200" cap="none" spc="0" normalizeH="0" baseline="0" noProof="0" smtClean="0">
                <a:ln>
                  <a:noFill/>
                </a:ln>
                <a:solidFill>
                  <a:srgbClr val="00B0F0"/>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6000" b="0" i="0" u="none" strike="noStrike" kern="1200" cap="none" spc="0" normalizeH="0" baseline="0" noProof="0" dirty="0">
              <a:ln>
                <a:noFill/>
              </a:ln>
              <a:solidFill>
                <a:srgbClr val="00B0F0"/>
              </a:solidFill>
              <a:effectLst/>
              <a:uLnTx/>
              <a:uFillTx/>
              <a:latin typeface="Calibri"/>
              <a:ea typeface="ＭＳ Ｐゴシック" panose="020B0600070205080204" pitchFamily="50" charset="-128"/>
              <a:cs typeface="+mn-cs"/>
            </a:endParaRPr>
          </a:p>
        </p:txBody>
      </p:sp>
      <p:sp>
        <p:nvSpPr>
          <p:cNvPr id="2" name="正方形/長方形 1"/>
          <p:cNvSpPr/>
          <p:nvPr/>
        </p:nvSpPr>
        <p:spPr>
          <a:xfrm>
            <a:off x="499996" y="1556792"/>
            <a:ext cx="8389641" cy="3816429"/>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44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ポジティブな言葉が飛び交う会社</a:t>
            </a:r>
            <a:endParaRPr kumimoji="1" lang="en-US" altLang="ja-JP" sz="44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44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rPr>
              <a:t>→</a:t>
            </a:r>
            <a:r>
              <a:rPr kumimoji="1" lang="ja-JP" altLang="en-US" sz="44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①ポジティブな捉え方</a:t>
            </a:r>
            <a:endParaRPr kumimoji="1" lang="en-US" altLang="ja-JP" sz="44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44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②ポジティブな言葉の癖</a:t>
            </a:r>
            <a:endParaRPr kumimoji="1" lang="en-US" altLang="ja-JP" sz="44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44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rPr>
              <a:t>　③ポジティブな</a:t>
            </a:r>
            <a:r>
              <a:rPr kumimoji="1" lang="ja-JP" altLang="en-US" sz="4400" dirty="0">
                <a:solidFill>
                  <a:srgbClr val="1F497D"/>
                </a:solidFill>
                <a:latin typeface="Calibri"/>
                <a:ea typeface="ＭＳ Ｐゴシック" panose="020B0600070205080204" pitchFamily="50" charset="-128"/>
              </a:rPr>
              <a:t>課題解決</a:t>
            </a:r>
            <a:endParaRPr kumimoji="1" lang="ja-JP" altLang="en-US" sz="44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endParaRPr>
          </a:p>
        </p:txBody>
      </p:sp>
      <p:sp>
        <p:nvSpPr>
          <p:cNvPr id="10" name="テキスト ボックス 9">
            <a:extLst>
              <a:ext uri="{FF2B5EF4-FFF2-40B4-BE49-F238E27FC236}">
                <a16:creationId xmlns:a16="http://schemas.microsoft.com/office/drawing/2014/main" id="{F4CA9A1C-EA9E-4D8B-A293-344638DF20D6}"/>
              </a:ext>
            </a:extLst>
          </p:cNvPr>
          <p:cNvSpPr txBox="1"/>
          <p:nvPr/>
        </p:nvSpPr>
        <p:spPr>
          <a:xfrm>
            <a:off x="6468196" y="188640"/>
            <a:ext cx="25289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rgbClr val="00B0F0"/>
                </a:solidFill>
                <a:latin typeface="Calibri"/>
                <a:ea typeface="ＭＳ Ｐゴシック" panose="020B0600070205080204" pitchFamily="50" charset="-128"/>
              </a:rPr>
              <a:t>職場環境の良さの変遷</a:t>
            </a:r>
            <a:endParaRPr kumimoji="1" lang="en-US" altLang="ja-JP" sz="1800" b="0" i="0" u="none" strike="noStrike" kern="1200" cap="none" spc="0" normalizeH="0" baseline="0" noProof="0" dirty="0">
              <a:ln>
                <a:noFill/>
              </a:ln>
              <a:solidFill>
                <a:srgbClr val="00B0F0"/>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547450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455076" y="2250832"/>
            <a:ext cx="7886700" cy="3291840"/>
          </a:xfrm>
        </p:spPr>
        <p:txBody>
          <a:bodyPr>
            <a:normAutofit fontScale="90000"/>
          </a:bodyPr>
          <a:lstStyle/>
          <a:p>
            <a:r>
              <a:rPr lang="ja-JP" altLang="en-US" dirty="0">
                <a:solidFill>
                  <a:schemeClr val="tx2"/>
                </a:solidFill>
                <a:latin typeface="Arial Unicode MS" panose="020B0604020202020204" pitchFamily="50" charset="-128"/>
                <a:ea typeface="Arial Unicode MS" panose="020B0604020202020204" pitchFamily="50" charset="-128"/>
                <a:cs typeface="Arial Unicode MS" panose="020B0604020202020204" pitchFamily="50" charset="-128"/>
              </a:rPr>
              <a:t>３．ポジティブな捉え方はポジティブな言葉の癖を身に着けることで作られる</a:t>
            </a:r>
            <a:endParaRPr kumimoji="1" lang="ja-JP" altLang="en-US" dirty="0"/>
          </a:p>
        </p:txBody>
      </p:sp>
      <p:sp>
        <p:nvSpPr>
          <p:cNvPr id="6" name="テキスト プレースホルダー 5"/>
          <p:cNvSpPr>
            <a:spLocks noGrp="1"/>
          </p:cNvSpPr>
          <p:nvPr>
            <p:ph type="body" idx="1"/>
          </p:nvPr>
        </p:nvSpPr>
        <p:spPr>
          <a:xfrm>
            <a:off x="628650" y="5654626"/>
            <a:ext cx="7886700" cy="701725"/>
          </a:xfrm>
        </p:spPr>
        <p:txBody>
          <a:bodyPr/>
          <a:lstStyle/>
          <a:p>
            <a:r>
              <a:rPr lang="ja-JP" altLang="en-US" dirty="0">
                <a:solidFill>
                  <a:srgbClr val="00B0F0"/>
                </a:solidFill>
                <a:latin typeface="Arial Unicode MS" panose="020B0604020202020204" pitchFamily="50" charset="-128"/>
                <a:ea typeface="Arial Unicode MS" panose="020B0604020202020204" pitchFamily="50" charset="-128"/>
                <a:cs typeface="Arial Unicode MS" panose="020B0604020202020204" pitchFamily="50" charset="-128"/>
              </a:rPr>
              <a:t>第</a:t>
            </a:r>
            <a:r>
              <a:rPr lang="en-US" altLang="ja-JP" dirty="0">
                <a:solidFill>
                  <a:srgbClr val="00B0F0"/>
                </a:solidFill>
                <a:latin typeface="Arial Unicode MS" panose="020B0604020202020204" pitchFamily="50" charset="-128"/>
                <a:ea typeface="Arial Unicode MS" panose="020B0604020202020204" pitchFamily="50" charset="-128"/>
                <a:cs typeface="Arial Unicode MS" panose="020B0604020202020204" pitchFamily="50" charset="-128"/>
              </a:rPr>
              <a:t>12</a:t>
            </a:r>
            <a:r>
              <a:rPr lang="ja-JP" altLang="en-US" dirty="0">
                <a:solidFill>
                  <a:srgbClr val="00B0F0"/>
                </a:solidFill>
                <a:latin typeface="Arial Unicode MS" panose="020B0604020202020204" pitchFamily="50" charset="-128"/>
                <a:ea typeface="Arial Unicode MS" panose="020B0604020202020204" pitchFamily="50" charset="-128"/>
                <a:cs typeface="Arial Unicode MS" panose="020B0604020202020204" pitchFamily="50" charset="-128"/>
              </a:rPr>
              <a:t>回　美郷経営指導力研究会</a:t>
            </a:r>
            <a:endParaRPr lang="en-US" altLang="ja-JP" dirty="0">
              <a:solidFill>
                <a:srgbClr val="00B0F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E2FD53-7E13-4129-9113-EDAA47C8C69E}"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61011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420888"/>
            <a:ext cx="4718585" cy="3778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611560" y="260648"/>
            <a:ext cx="7632848"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想像してください。</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あなたはある会社で働くサラリーマン（ＯＬ）です。</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あなたは努力していないわけではないのですが、最近業績を落としてきていて、それを悩んでいました。</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ある日出社すると、突然上司の課長に呼び出され、二人きりの状況の別室でこんなことを言われました。</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 name="円形吹き出し 4"/>
          <p:cNvSpPr/>
          <p:nvPr/>
        </p:nvSpPr>
        <p:spPr>
          <a:xfrm>
            <a:off x="4860032" y="1916832"/>
            <a:ext cx="4104456" cy="4680520"/>
          </a:xfrm>
          <a:prstGeom prst="wedgeEllipseCallout">
            <a:avLst>
              <a:gd name="adj1" fmla="val -87471"/>
              <a:gd name="adj2" fmla="val 330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おい、○○、お前は最近何をやっている？！</a:t>
            </a:r>
            <a:endPar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会社の業績に関してもそうだが、すべての活動に関してまったく覇気が感じられん！</a:t>
            </a:r>
            <a:endPar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このままだと、今のポジションも本当に危ういぞ！！</a:t>
            </a:r>
          </a:p>
        </p:txBody>
      </p:sp>
    </p:spTree>
    <p:extLst>
      <p:ext uri="{BB962C8B-B14F-4D97-AF65-F5344CB8AC3E}">
        <p14:creationId xmlns:p14="http://schemas.microsoft.com/office/powerpoint/2010/main" val="230310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barn(inVertical)">
                                      <p:cBhvr>
                                        <p:cTn id="1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85800" y="980729"/>
            <a:ext cx="7772400" cy="2619722"/>
          </a:xfrm>
        </p:spPr>
        <p:txBody>
          <a:bodyPr>
            <a:normAutofit/>
          </a:bodyPr>
          <a:lstStyle/>
          <a:p>
            <a:r>
              <a:rPr kumimoji="1" lang="ja-JP" altLang="en-US" dirty="0"/>
              <a:t>あなたは</a:t>
            </a:r>
            <a:br>
              <a:rPr kumimoji="1" lang="en-US" altLang="ja-JP" dirty="0"/>
            </a:br>
            <a:r>
              <a:rPr kumimoji="1" lang="ja-JP" altLang="en-US" dirty="0"/>
              <a:t>どんな気持ちになりますか？</a:t>
            </a:r>
          </a:p>
        </p:txBody>
      </p:sp>
    </p:spTree>
    <p:extLst>
      <p:ext uri="{BB962C8B-B14F-4D97-AF65-F5344CB8AC3E}">
        <p14:creationId xmlns:p14="http://schemas.microsoft.com/office/powerpoint/2010/main" val="1898384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hangingPunct="1"/>
            <a:r>
              <a:rPr lang="ja-JP" altLang="en-US" dirty="0"/>
              <a:t>ある経験が人間の感情や行動に与える影響のプロセス</a:t>
            </a:r>
            <a:endParaRPr lang="en-US" altLang="ja-JP" dirty="0"/>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07D8E1-8F2C-4593-9490-5B0D25FCC4C1}"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grpSp>
        <p:nvGrpSpPr>
          <p:cNvPr id="3" name="グループ化 2"/>
          <p:cNvGrpSpPr/>
          <p:nvPr/>
        </p:nvGrpSpPr>
        <p:grpSpPr>
          <a:xfrm>
            <a:off x="251520" y="2060848"/>
            <a:ext cx="8587181" cy="4070176"/>
            <a:chOff x="251520" y="2060848"/>
            <a:chExt cx="8587181" cy="4070176"/>
          </a:xfrm>
        </p:grpSpPr>
        <p:sp>
          <p:nvSpPr>
            <p:cNvPr id="4" name="爆発 1 3"/>
            <p:cNvSpPr/>
            <p:nvPr/>
          </p:nvSpPr>
          <p:spPr>
            <a:xfrm>
              <a:off x="251520" y="2564904"/>
              <a:ext cx="2880320" cy="3566120"/>
            </a:xfrm>
            <a:prstGeom prst="irregularSeal1">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sng"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出来事</a:t>
              </a:r>
              <a:endParaRPr kumimoji="1" lang="en-US" altLang="ja-JP" sz="3600" b="0" i="0" u="sng"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Activating Event</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6" name="直線矢印コネクタ 5"/>
            <p:cNvCxnSpPr/>
            <p:nvPr/>
          </p:nvCxnSpPr>
          <p:spPr>
            <a:xfrm>
              <a:off x="3131840" y="4437112"/>
              <a:ext cx="648072"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3933056"/>
              <a:ext cx="1307590" cy="1144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雲形吹き出し 10"/>
            <p:cNvSpPr/>
            <p:nvPr/>
          </p:nvSpPr>
          <p:spPr>
            <a:xfrm>
              <a:off x="3851920" y="2420888"/>
              <a:ext cx="1944216" cy="1800200"/>
            </a:xfrm>
            <a:prstGeom prst="cloudCallout">
              <a:avLst>
                <a:gd name="adj1" fmla="val -21004"/>
                <a:gd name="adj2" fmla="val 68598"/>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sng"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信念</a:t>
              </a:r>
              <a:endParaRPr kumimoji="1" lang="en-US" altLang="ja-JP" sz="3600" b="0" i="0" u="sng"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Belief</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4" name="直線矢印コネクタ 13"/>
            <p:cNvCxnSpPr/>
            <p:nvPr/>
          </p:nvCxnSpPr>
          <p:spPr>
            <a:xfrm>
              <a:off x="5292080" y="4457324"/>
              <a:ext cx="648072"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3496431"/>
              <a:ext cx="2898549" cy="2017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円/楕円 11"/>
            <p:cNvSpPr/>
            <p:nvPr/>
          </p:nvSpPr>
          <p:spPr>
            <a:xfrm>
              <a:off x="6228184" y="2060848"/>
              <a:ext cx="2520280" cy="126014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sng"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結果</a:t>
              </a:r>
              <a:endParaRPr kumimoji="1" lang="en-US" altLang="ja-JP" sz="3600" b="0" i="0" u="sng"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Consequence</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sp>
        <p:nvSpPr>
          <p:cNvPr id="13" name="テキスト ボックス 12"/>
          <p:cNvSpPr txBox="1"/>
          <p:nvPr/>
        </p:nvSpPr>
        <p:spPr>
          <a:xfrm>
            <a:off x="2960427" y="5607804"/>
            <a:ext cx="4464496" cy="10464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このプロセスの頭文字をとって、</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sng"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ＡＢＣモデル</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と呼ばれます</a:t>
            </a:r>
          </a:p>
        </p:txBody>
      </p:sp>
    </p:spTree>
    <p:extLst>
      <p:ext uri="{BB962C8B-B14F-4D97-AF65-F5344CB8AC3E}">
        <p14:creationId xmlns:p14="http://schemas.microsoft.com/office/powerpoint/2010/main" val="339962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642919"/>
            <a:ext cx="8229600" cy="1143008"/>
          </a:xfrm>
        </p:spPr>
        <p:txBody>
          <a:bodyPr/>
          <a:lstStyle/>
          <a:p>
            <a:r>
              <a:rPr lang="ja-JP" altLang="en-US" dirty="0"/>
              <a:t>ものの見</a:t>
            </a:r>
            <a:r>
              <a:rPr kumimoji="1" lang="ja-JP" altLang="en-US" dirty="0"/>
              <a:t>方（認知）は行動や感情に大きな影響を及ぼす</a:t>
            </a:r>
          </a:p>
        </p:txBody>
      </p:sp>
      <p:sp>
        <p:nvSpPr>
          <p:cNvPr id="5" name="円/楕円 4"/>
          <p:cNvSpPr/>
          <p:nvPr/>
        </p:nvSpPr>
        <p:spPr>
          <a:xfrm>
            <a:off x="3786182" y="1785926"/>
            <a:ext cx="1643074" cy="1500198"/>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認知</a:t>
            </a:r>
          </a:p>
        </p:txBody>
      </p:sp>
      <p:sp>
        <p:nvSpPr>
          <p:cNvPr id="6" name="円/楕円 5"/>
          <p:cNvSpPr/>
          <p:nvPr/>
        </p:nvSpPr>
        <p:spPr>
          <a:xfrm>
            <a:off x="1214414" y="4286256"/>
            <a:ext cx="1643074" cy="1500198"/>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感情</a:t>
            </a:r>
          </a:p>
        </p:txBody>
      </p:sp>
      <p:sp>
        <p:nvSpPr>
          <p:cNvPr id="7" name="円/楕円 6"/>
          <p:cNvSpPr/>
          <p:nvPr/>
        </p:nvSpPr>
        <p:spPr>
          <a:xfrm>
            <a:off x="6500826" y="4357694"/>
            <a:ext cx="1643074" cy="1500198"/>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行動</a:t>
            </a:r>
          </a:p>
        </p:txBody>
      </p:sp>
      <p:cxnSp>
        <p:nvCxnSpPr>
          <p:cNvPr id="9" name="直線矢印コネクタ 8"/>
          <p:cNvCxnSpPr>
            <a:stCxn id="5" idx="3"/>
            <a:endCxn id="6" idx="7"/>
          </p:cNvCxnSpPr>
          <p:nvPr/>
        </p:nvCxnSpPr>
        <p:spPr>
          <a:xfrm rot="5400000">
            <a:off x="2602070" y="3081220"/>
            <a:ext cx="1439530" cy="140994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a:stCxn id="5" idx="5"/>
            <a:endCxn id="7" idx="1"/>
          </p:cNvCxnSpPr>
          <p:nvPr/>
        </p:nvCxnSpPr>
        <p:spPr>
          <a:xfrm rot="16200000" flipH="1">
            <a:off x="5209557" y="3045501"/>
            <a:ext cx="1510968" cy="1552816"/>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4413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円/楕円 4"/>
          <p:cNvSpPr/>
          <p:nvPr/>
        </p:nvSpPr>
        <p:spPr>
          <a:xfrm>
            <a:off x="3786182" y="1785926"/>
            <a:ext cx="1643074" cy="1500198"/>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認知</a:t>
            </a:r>
          </a:p>
        </p:txBody>
      </p:sp>
      <p:sp>
        <p:nvSpPr>
          <p:cNvPr id="6" name="円/楕円 5"/>
          <p:cNvSpPr/>
          <p:nvPr/>
        </p:nvSpPr>
        <p:spPr>
          <a:xfrm>
            <a:off x="1214414" y="4286256"/>
            <a:ext cx="1643074" cy="1500198"/>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感情</a:t>
            </a:r>
          </a:p>
        </p:txBody>
      </p:sp>
      <p:sp>
        <p:nvSpPr>
          <p:cNvPr id="7" name="円/楕円 6"/>
          <p:cNvSpPr/>
          <p:nvPr/>
        </p:nvSpPr>
        <p:spPr>
          <a:xfrm>
            <a:off x="6500826" y="4357694"/>
            <a:ext cx="1643074" cy="1500198"/>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行動</a:t>
            </a:r>
          </a:p>
        </p:txBody>
      </p:sp>
      <p:cxnSp>
        <p:nvCxnSpPr>
          <p:cNvPr id="9" name="直線矢印コネクタ 8"/>
          <p:cNvCxnSpPr>
            <a:stCxn id="5" idx="3"/>
            <a:endCxn id="6" idx="7"/>
          </p:cNvCxnSpPr>
          <p:nvPr/>
        </p:nvCxnSpPr>
        <p:spPr>
          <a:xfrm rot="5400000">
            <a:off x="2602070" y="3081220"/>
            <a:ext cx="1439530" cy="140994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a:stCxn id="5" idx="5"/>
            <a:endCxn id="7" idx="1"/>
          </p:cNvCxnSpPr>
          <p:nvPr/>
        </p:nvCxnSpPr>
        <p:spPr>
          <a:xfrm rot="16200000" flipH="1">
            <a:off x="5209557" y="3045501"/>
            <a:ext cx="1510968" cy="1552816"/>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571472" y="500042"/>
            <a:ext cx="785818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上司に怒られた時の反応</a:t>
            </a:r>
            <a:endParaRPr kumimoji="1" lang="en-US" altLang="ja-JP" sz="3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6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a:t>
            </a:r>
            <a:r>
              <a:rPr kumimoji="1" lang="ja-JP" altLang="en-US" sz="3600" b="0" i="0" u="sng"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さんの</a:t>
            </a:r>
            <a:r>
              <a:rPr kumimoji="1" lang="ja-JP" altLang="en-US" sz="36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場合</a:t>
            </a:r>
          </a:p>
        </p:txBody>
      </p:sp>
      <p:sp>
        <p:nvSpPr>
          <p:cNvPr id="10" name="雲形吹き出し 9"/>
          <p:cNvSpPr/>
          <p:nvPr/>
        </p:nvSpPr>
        <p:spPr>
          <a:xfrm>
            <a:off x="5929322" y="500042"/>
            <a:ext cx="2571768" cy="2357454"/>
          </a:xfrm>
          <a:prstGeom prst="cloudCallout">
            <a:avLst>
              <a:gd name="adj1" fmla="val -64437"/>
              <a:gd name="adj2" fmla="val 48278"/>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あの人は俺のことを駄目だと思っている。だから怒ったんだ・・・</a:t>
            </a:r>
          </a:p>
        </p:txBody>
      </p:sp>
      <p:sp>
        <p:nvSpPr>
          <p:cNvPr id="11" name="雲形吹き出し 10"/>
          <p:cNvSpPr/>
          <p:nvPr/>
        </p:nvSpPr>
        <p:spPr>
          <a:xfrm>
            <a:off x="0" y="2000240"/>
            <a:ext cx="2643206" cy="2071702"/>
          </a:xfrm>
          <a:prstGeom prst="cloudCallout">
            <a:avLst>
              <a:gd name="adj1" fmla="val 21213"/>
              <a:gd name="adj2" fmla="val 54351"/>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悲しみ、抑うつ、無気力感</a:t>
            </a:r>
          </a:p>
        </p:txBody>
      </p:sp>
      <p:sp>
        <p:nvSpPr>
          <p:cNvPr id="13" name="円形吹き出し 12"/>
          <p:cNvSpPr/>
          <p:nvPr/>
        </p:nvSpPr>
        <p:spPr>
          <a:xfrm>
            <a:off x="3071802" y="5000636"/>
            <a:ext cx="3214710" cy="1285884"/>
          </a:xfrm>
          <a:prstGeom prst="wedgeEllipseCallout">
            <a:avLst>
              <a:gd name="adj1" fmla="val 60680"/>
              <a:gd name="adj2" fmla="val -11893"/>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怖がって上司を避ける、仕事への取り組みが消極化</a:t>
            </a:r>
          </a:p>
        </p:txBody>
      </p:sp>
    </p:spTree>
    <p:extLst>
      <p:ext uri="{BB962C8B-B14F-4D97-AF65-F5344CB8AC3E}">
        <p14:creationId xmlns:p14="http://schemas.microsoft.com/office/powerpoint/2010/main" val="471332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907576A-AACE-4CB1-8883-CA0463491BE4}"/>
              </a:ext>
            </a:extLst>
          </p:cNvPr>
          <p:cNvSpPr>
            <a:spLocks noGrp="1"/>
          </p:cNvSpPr>
          <p:nvPr>
            <p:ph type="sldNum" sz="quarter" idx="12"/>
          </p:nvPr>
        </p:nvSpPr>
        <p:spPr/>
        <p:txBody>
          <a:bodyPr/>
          <a:lstStyle/>
          <a:p>
            <a:fld id="{4E31E548-8519-40F8-9D8A-62FC90EE0887}" type="slidenum">
              <a:rPr kumimoji="1" lang="ja-JP" altLang="en-US" smtClean="0"/>
              <a:t>2</a:t>
            </a:fld>
            <a:endParaRPr kumimoji="1" lang="ja-JP" altLang="en-US"/>
          </a:p>
        </p:txBody>
      </p:sp>
      <p:pic>
        <p:nvPicPr>
          <p:cNvPr id="1026" name="Picture 2" descr="巻紙のメモ帳フレーム飾り枠イラスト | 無料イラスト かわいいフリー素材集 フレームぽけっと">
            <a:extLst>
              <a:ext uri="{FF2B5EF4-FFF2-40B4-BE49-F238E27FC236}">
                <a16:creationId xmlns:a16="http://schemas.microsoft.com/office/drawing/2014/main" id="{0AE7A45D-2D73-483D-9FD4-C982A2B996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332" y="1333393"/>
            <a:ext cx="2998884" cy="22491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フラット スタイルのペン アイコン孤立した白地に蛍光ペン ベクトル イラストペンのビジネス コンセプトです -  いたずら書きのベクターアート素材や画像を多数ご用意 - iStock">
            <a:extLst>
              <a:ext uri="{FF2B5EF4-FFF2-40B4-BE49-F238E27FC236}">
                <a16:creationId xmlns:a16="http://schemas.microsoft.com/office/drawing/2014/main" id="{863991C5-B515-4239-B1C5-36C379F7CF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6688" y="1333393"/>
            <a:ext cx="2602524" cy="2602524"/>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3">
            <a:extLst>
              <a:ext uri="{FF2B5EF4-FFF2-40B4-BE49-F238E27FC236}">
                <a16:creationId xmlns:a16="http://schemas.microsoft.com/office/drawing/2014/main" id="{CAD2B34E-5366-4FF1-9A8A-93F29E9ED701}"/>
              </a:ext>
            </a:extLst>
          </p:cNvPr>
          <p:cNvSpPr txBox="1">
            <a:spLocks/>
          </p:cNvSpPr>
          <p:nvPr/>
        </p:nvSpPr>
        <p:spPr>
          <a:xfrm>
            <a:off x="530627" y="286811"/>
            <a:ext cx="8219256" cy="850106"/>
          </a:xfrm>
          <a:prstGeom prst="rect">
            <a:avLst/>
          </a:prstGeom>
        </p:spPr>
        <p:txBody>
          <a:bodyPr>
            <a:normAutofit fontScale="900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7200" dirty="0">
                <a:solidFill>
                  <a:srgbClr val="00B0F0"/>
                </a:solidFill>
                <a:latin typeface="Arial Unicode MS" panose="020B0604020202020204" pitchFamily="50" charset="-128"/>
                <a:ea typeface="Arial Unicode MS" panose="020B0604020202020204" pitchFamily="50" charset="-128"/>
                <a:cs typeface="Arial Unicode MS" panose="020B0604020202020204" pitchFamily="50" charset="-128"/>
              </a:rPr>
              <a:t>講</a:t>
            </a:r>
            <a:r>
              <a:rPr lang="ja-JP" altLang="en-US" sz="3100" dirty="0">
                <a:solidFill>
                  <a:schemeClr val="tx2"/>
                </a:solidFill>
                <a:latin typeface="Arial Unicode MS" panose="020B0604020202020204" pitchFamily="50" charset="-128"/>
                <a:ea typeface="Arial Unicode MS" panose="020B0604020202020204" pitchFamily="50" charset="-128"/>
                <a:cs typeface="Arial Unicode MS" panose="020B0604020202020204" pitchFamily="50" charset="-128"/>
              </a:rPr>
              <a:t>演に先立ちまして</a:t>
            </a:r>
          </a:p>
        </p:txBody>
      </p:sp>
      <p:cxnSp>
        <p:nvCxnSpPr>
          <p:cNvPr id="7" name="直線コネクタ 6">
            <a:extLst>
              <a:ext uri="{FF2B5EF4-FFF2-40B4-BE49-F238E27FC236}">
                <a16:creationId xmlns:a16="http://schemas.microsoft.com/office/drawing/2014/main" id="{EB6E49AA-4D2F-44FE-9506-F09C7A1046F8}"/>
              </a:ext>
            </a:extLst>
          </p:cNvPr>
          <p:cNvCxnSpPr/>
          <p:nvPr/>
        </p:nvCxnSpPr>
        <p:spPr>
          <a:xfrm flipV="1">
            <a:off x="530627" y="1075859"/>
            <a:ext cx="8073821" cy="72008"/>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pic>
        <p:nvPicPr>
          <p:cNvPr id="1030" name="Picture 6" descr="モノクロ】飲み物イラスト素材【カラー】 - onikashima - BOOTH">
            <a:extLst>
              <a:ext uri="{FF2B5EF4-FFF2-40B4-BE49-F238E27FC236}">
                <a16:creationId xmlns:a16="http://schemas.microsoft.com/office/drawing/2014/main" id="{3BE36E86-D306-43E6-BDA0-B7825A74E6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711" y="4006575"/>
            <a:ext cx="3187505" cy="239063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最高の壁紙: 【トップコレクション】 無料 イラスト お 菓子 | ハロウィン お菓子 イラスト, お菓子の家, お菓子イラスト">
            <a:extLst>
              <a:ext uri="{FF2B5EF4-FFF2-40B4-BE49-F238E27FC236}">
                <a16:creationId xmlns:a16="http://schemas.microsoft.com/office/drawing/2014/main" id="{7522184C-10A8-4B66-BDA4-8B5FA4DBD4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7295" y="4628258"/>
            <a:ext cx="3821309" cy="1910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586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円/楕円 4"/>
          <p:cNvSpPr/>
          <p:nvPr/>
        </p:nvSpPr>
        <p:spPr>
          <a:xfrm>
            <a:off x="3786182" y="1785926"/>
            <a:ext cx="1643074" cy="1500198"/>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認知</a:t>
            </a:r>
          </a:p>
        </p:txBody>
      </p:sp>
      <p:sp>
        <p:nvSpPr>
          <p:cNvPr id="6" name="円/楕円 5"/>
          <p:cNvSpPr/>
          <p:nvPr/>
        </p:nvSpPr>
        <p:spPr>
          <a:xfrm>
            <a:off x="1214414" y="4286256"/>
            <a:ext cx="1643074" cy="1500198"/>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感情</a:t>
            </a:r>
          </a:p>
        </p:txBody>
      </p:sp>
      <p:sp>
        <p:nvSpPr>
          <p:cNvPr id="7" name="円/楕円 6"/>
          <p:cNvSpPr/>
          <p:nvPr/>
        </p:nvSpPr>
        <p:spPr>
          <a:xfrm>
            <a:off x="6500826" y="4357694"/>
            <a:ext cx="1643074" cy="1500198"/>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行動</a:t>
            </a:r>
          </a:p>
        </p:txBody>
      </p:sp>
      <p:cxnSp>
        <p:nvCxnSpPr>
          <p:cNvPr id="9" name="直線矢印コネクタ 8"/>
          <p:cNvCxnSpPr>
            <a:stCxn id="5" idx="3"/>
            <a:endCxn id="6" idx="7"/>
          </p:cNvCxnSpPr>
          <p:nvPr/>
        </p:nvCxnSpPr>
        <p:spPr>
          <a:xfrm rot="5400000">
            <a:off x="2602070" y="3081220"/>
            <a:ext cx="1439530" cy="140994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a:stCxn id="5" idx="5"/>
            <a:endCxn id="7" idx="1"/>
          </p:cNvCxnSpPr>
          <p:nvPr/>
        </p:nvCxnSpPr>
        <p:spPr>
          <a:xfrm rot="16200000" flipH="1">
            <a:off x="5209557" y="3045501"/>
            <a:ext cx="1510968" cy="1552816"/>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571472" y="500042"/>
            <a:ext cx="785818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上司に怒られた時の反応</a:t>
            </a:r>
            <a:endParaRPr kumimoji="1" lang="en-US" altLang="ja-JP" sz="3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6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B</a:t>
            </a:r>
            <a:r>
              <a:rPr kumimoji="1" lang="ja-JP" altLang="en-US" sz="3600" b="0" i="0" u="sng"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さんの</a:t>
            </a:r>
            <a:r>
              <a:rPr kumimoji="1" lang="ja-JP" altLang="en-US" sz="36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場合</a:t>
            </a:r>
          </a:p>
        </p:txBody>
      </p:sp>
      <p:sp>
        <p:nvSpPr>
          <p:cNvPr id="10" name="雲形吹き出し 9"/>
          <p:cNvSpPr/>
          <p:nvPr/>
        </p:nvSpPr>
        <p:spPr>
          <a:xfrm>
            <a:off x="5929322" y="500042"/>
            <a:ext cx="2857520" cy="2786082"/>
          </a:xfrm>
          <a:prstGeom prst="cloudCallout">
            <a:avLst>
              <a:gd name="adj1" fmla="val -65914"/>
              <a:gd name="adj2" fmla="val 28081"/>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俺のこと嫌い？いや、あの人飲み会で優しかったから、きっと期待してる</a:t>
            </a:r>
            <a:r>
              <a:rPr kumimoji="1" lang="ja-JP" altLang="en-US" sz="18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ん</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から言ってくれたんじゃないか？</a:t>
            </a:r>
          </a:p>
        </p:txBody>
      </p:sp>
      <p:sp>
        <p:nvSpPr>
          <p:cNvPr id="11" name="雲形吹き出し 10"/>
          <p:cNvSpPr/>
          <p:nvPr/>
        </p:nvSpPr>
        <p:spPr>
          <a:xfrm>
            <a:off x="0" y="2000240"/>
            <a:ext cx="2643206" cy="2071702"/>
          </a:xfrm>
          <a:prstGeom prst="cloudCallout">
            <a:avLst>
              <a:gd name="adj1" fmla="val 21213"/>
              <a:gd name="adj2" fmla="val 54351"/>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うれしい、感謝、励みになる</a:t>
            </a:r>
          </a:p>
        </p:txBody>
      </p:sp>
      <p:sp>
        <p:nvSpPr>
          <p:cNvPr id="13" name="円形吹き出し 12"/>
          <p:cNvSpPr/>
          <p:nvPr/>
        </p:nvSpPr>
        <p:spPr>
          <a:xfrm>
            <a:off x="3071802" y="5000636"/>
            <a:ext cx="3214710" cy="1285884"/>
          </a:xfrm>
          <a:prstGeom prst="wedgeEllipseCallout">
            <a:avLst>
              <a:gd name="adj1" fmla="val 60680"/>
              <a:gd name="adj2" fmla="val -11893"/>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上司に積極的に話しかける、どんどん仕事をして見てもらう</a:t>
            </a:r>
          </a:p>
        </p:txBody>
      </p:sp>
    </p:spTree>
    <p:extLst>
      <p:ext uri="{BB962C8B-B14F-4D97-AF65-F5344CB8AC3E}">
        <p14:creationId xmlns:p14="http://schemas.microsoft.com/office/powerpoint/2010/main" val="2203586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500042"/>
            <a:ext cx="8229600" cy="5626121"/>
          </a:xfrm>
        </p:spPr>
        <p:txBody>
          <a:bodyPr/>
          <a:lstStyle/>
          <a:p>
            <a:r>
              <a:rPr kumimoji="1" lang="ja-JP" altLang="en-US" dirty="0"/>
              <a:t>同じ刺激を受けたのに、認知が異なるために、その後の反応（感情や行動）が異なってくる</a:t>
            </a:r>
            <a:endParaRPr kumimoji="1" lang="en-US" altLang="ja-JP" dirty="0"/>
          </a:p>
          <a:p>
            <a:pPr>
              <a:buNone/>
            </a:pPr>
            <a:endParaRPr lang="en-US" altLang="ja-JP" dirty="0"/>
          </a:p>
          <a:p>
            <a:pPr>
              <a:buNone/>
            </a:pPr>
            <a:r>
              <a:rPr kumimoji="1" lang="ja-JP" altLang="en-US" dirty="0"/>
              <a:t>　　精神的な健全さ（ポジティブな感情、適応的行動）が得られるためには、</a:t>
            </a:r>
            <a:r>
              <a:rPr kumimoji="1" lang="ja-JP" altLang="en-US" u="sng" dirty="0"/>
              <a:t>認知の部分を健全にしておくことが大切</a:t>
            </a:r>
            <a:r>
              <a:rPr kumimoji="1" lang="ja-JP" altLang="en-US" dirty="0"/>
              <a:t>！！</a:t>
            </a:r>
            <a:endParaRPr kumimoji="1" lang="en-US" altLang="ja-JP" dirty="0"/>
          </a:p>
          <a:p>
            <a:pPr>
              <a:buNone/>
            </a:pPr>
            <a:r>
              <a:rPr kumimoji="1" lang="ja-JP" altLang="en-US" dirty="0"/>
              <a:t>　　↓</a:t>
            </a:r>
            <a:endParaRPr kumimoji="1" lang="en-US" altLang="ja-JP" dirty="0"/>
          </a:p>
          <a:p>
            <a:pPr>
              <a:buNone/>
            </a:pPr>
            <a:r>
              <a:rPr lang="ja-JP" altLang="en-US" dirty="0"/>
              <a:t>　極端に凝り固まった</a:t>
            </a:r>
            <a:r>
              <a:rPr lang="en-US" altLang="ja-JP" dirty="0"/>
              <a:t>or</a:t>
            </a:r>
            <a:r>
              <a:rPr lang="ja-JP" altLang="en-US" dirty="0"/>
              <a:t>ネガティブな認知→</a:t>
            </a:r>
            <a:r>
              <a:rPr lang="en-US" altLang="ja-JP" dirty="0"/>
              <a:t>×</a:t>
            </a:r>
          </a:p>
          <a:p>
            <a:pPr>
              <a:buNone/>
            </a:pPr>
            <a:r>
              <a:rPr lang="ja-JP" altLang="en-US" dirty="0"/>
              <a:t>　柔軟で合理的</a:t>
            </a:r>
            <a:r>
              <a:rPr lang="en-US" altLang="ja-JP" dirty="0"/>
              <a:t>or</a:t>
            </a:r>
            <a:r>
              <a:rPr lang="ja-JP" altLang="en-US" dirty="0"/>
              <a:t>ポジティブな認知→○</a:t>
            </a:r>
            <a:endParaRPr lang="en-US" altLang="ja-JP" dirty="0"/>
          </a:p>
        </p:txBody>
      </p:sp>
    </p:spTree>
    <p:extLst>
      <p:ext uri="{BB962C8B-B14F-4D97-AF65-F5344CB8AC3E}">
        <p14:creationId xmlns:p14="http://schemas.microsoft.com/office/powerpoint/2010/main" val="2140062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30627" y="286811"/>
            <a:ext cx="8219256" cy="850106"/>
          </a:xfrm>
        </p:spPr>
        <p:txBody>
          <a:bodyPr>
            <a:normAutofit fontScale="90000"/>
          </a:bodyPr>
          <a:lstStyle/>
          <a:p>
            <a:pPr algn="l"/>
            <a:r>
              <a:rPr lang="ja-JP" altLang="en-US" sz="7200" dirty="0">
                <a:solidFill>
                  <a:srgbClr val="00B0F0"/>
                </a:solidFill>
                <a:latin typeface="Arial Unicode MS" panose="020B0604020202020204" pitchFamily="50" charset="-128"/>
                <a:ea typeface="Arial Unicode MS" panose="020B0604020202020204" pitchFamily="50" charset="-128"/>
                <a:cs typeface="Arial Unicode MS" panose="020B0604020202020204" pitchFamily="50" charset="-128"/>
              </a:rPr>
              <a:t>プ</a:t>
            </a:r>
            <a:r>
              <a:rPr lang="ja-JP" altLang="en-US" sz="3100" dirty="0">
                <a:solidFill>
                  <a:schemeClr val="tx2"/>
                </a:solidFill>
                <a:latin typeface="Arial Unicode MS" panose="020B0604020202020204" pitchFamily="50" charset="-128"/>
                <a:ea typeface="Arial Unicode MS" panose="020B0604020202020204" pitchFamily="50" charset="-128"/>
                <a:cs typeface="Arial Unicode MS" panose="020B0604020202020204" pitchFamily="50" charset="-128"/>
              </a:rPr>
              <a:t>ライミング効果</a:t>
            </a:r>
            <a:endParaRPr kumimoji="1" lang="ja-JP" altLang="en-US" sz="3100" dirty="0">
              <a:solidFill>
                <a:schemeClr val="tx2"/>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cxnSp>
        <p:nvCxnSpPr>
          <p:cNvPr id="7" name="直線コネクタ 6"/>
          <p:cNvCxnSpPr/>
          <p:nvPr/>
        </p:nvCxnSpPr>
        <p:spPr>
          <a:xfrm flipV="1">
            <a:off x="530627" y="1075859"/>
            <a:ext cx="8073821" cy="72008"/>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スライド番号プレースホルダー 10"/>
          <p:cNvSpPr>
            <a:spLocks noGrp="1"/>
          </p:cNvSpPr>
          <p:nvPr>
            <p:ph type="sldNum" sz="quarter" idx="12"/>
          </p:nvPr>
        </p:nvSpPr>
        <p:spPr>
          <a:xfrm>
            <a:off x="6553200" y="5445224"/>
            <a:ext cx="2133600" cy="127625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E2FD53-7E13-4129-9113-EDAA47C8C69E}" type="slidenum">
              <a:rPr kumimoji="1" lang="ja-JP" altLang="en-US" sz="6000" b="0" i="0" u="none" strike="noStrike" kern="1200" cap="none" spc="0" normalizeH="0" baseline="0" noProof="0" smtClean="0">
                <a:ln>
                  <a:noFill/>
                </a:ln>
                <a:solidFill>
                  <a:srgbClr val="00B0F0"/>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6000" b="0" i="0" u="none" strike="noStrike" kern="1200" cap="none" spc="0" normalizeH="0" baseline="0" noProof="0" dirty="0">
              <a:ln>
                <a:noFill/>
              </a:ln>
              <a:solidFill>
                <a:srgbClr val="00B0F0"/>
              </a:solidFill>
              <a:effectLst/>
              <a:uLnTx/>
              <a:uFillTx/>
              <a:latin typeface="Calibri"/>
              <a:ea typeface="ＭＳ Ｐゴシック" panose="020B0600070205080204" pitchFamily="50" charset="-128"/>
              <a:cs typeface="+mn-cs"/>
            </a:endParaRPr>
          </a:p>
        </p:txBody>
      </p:sp>
      <p:sp>
        <p:nvSpPr>
          <p:cNvPr id="17" name="テキスト ボックス 16"/>
          <p:cNvSpPr txBox="1"/>
          <p:nvPr/>
        </p:nvSpPr>
        <p:spPr>
          <a:xfrm>
            <a:off x="179512" y="1484784"/>
            <a:ext cx="43880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rPr>
              <a:t>今から出る写真をよー</a:t>
            </a:r>
            <a:r>
              <a:rPr kumimoji="1" lang="ja-JP" altLang="en-US" sz="1800" b="0" i="0" u="none" strike="noStrike" kern="1200" cap="none" spc="0" normalizeH="0" baseline="0" noProof="0" dirty="0" err="1">
                <a:ln>
                  <a:noFill/>
                </a:ln>
                <a:solidFill>
                  <a:srgbClr val="1F497D"/>
                </a:solidFill>
                <a:effectLst/>
                <a:uLnTx/>
                <a:uFillTx/>
                <a:latin typeface="Calibri"/>
                <a:ea typeface="ＭＳ Ｐゴシック" panose="020B0600070205080204" pitchFamily="50" charset="-128"/>
                <a:cs typeface="+mn-cs"/>
              </a:rPr>
              <a:t>く</a:t>
            </a:r>
            <a:r>
              <a:rPr kumimoji="1" lang="ja-JP" altLang="en-US" sz="18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rPr>
              <a:t>ご覧ください。</a:t>
            </a:r>
          </a:p>
        </p:txBody>
      </p:sp>
      <p:sp>
        <p:nvSpPr>
          <p:cNvPr id="12" name="テキスト ボックス 11"/>
          <p:cNvSpPr txBox="1"/>
          <p:nvPr/>
        </p:nvSpPr>
        <p:spPr>
          <a:xfrm>
            <a:off x="6858000" y="188640"/>
            <a:ext cx="21391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rgbClr val="00B0F0"/>
                </a:solidFill>
                <a:latin typeface="Calibri"/>
                <a:ea typeface="ＭＳ Ｐゴシック" panose="020B0600070205080204" pitchFamily="50" charset="-128"/>
              </a:rPr>
              <a:t>捉え方と言葉遣い</a:t>
            </a:r>
            <a:endParaRPr kumimoji="1" lang="en-US" altLang="ja-JP" sz="1800" b="0" i="0" u="none" strike="noStrike" kern="1200" cap="none" spc="0" normalizeH="0" baseline="0" noProof="0" dirty="0">
              <a:ln>
                <a:noFill/>
              </a:ln>
              <a:solidFill>
                <a:srgbClr val="00B0F0"/>
              </a:solidFill>
              <a:effectLst/>
              <a:uLnTx/>
              <a:uFillTx/>
              <a:latin typeface="Calibri"/>
              <a:ea typeface="ＭＳ Ｐゴシック" panose="020B0600070205080204" pitchFamily="50" charset="-128"/>
              <a:cs typeface="+mn-cs"/>
            </a:endParaRPr>
          </a:p>
        </p:txBody>
      </p:sp>
      <p:pic>
        <p:nvPicPr>
          <p:cNvPr id="2" name="図 1">
            <a:extLst>
              <a:ext uri="{FF2B5EF4-FFF2-40B4-BE49-F238E27FC236}">
                <a16:creationId xmlns:a16="http://schemas.microsoft.com/office/drawing/2014/main" id="{C8F5B3FA-7A0C-464E-B2AF-FF2404EF94DA}"/>
              </a:ext>
            </a:extLst>
          </p:cNvPr>
          <p:cNvPicPr>
            <a:picLocks noChangeAspect="1"/>
          </p:cNvPicPr>
          <p:nvPr/>
        </p:nvPicPr>
        <p:blipFill>
          <a:blip r:embed="rId3"/>
          <a:stretch>
            <a:fillRect/>
          </a:stretch>
        </p:blipFill>
        <p:spPr>
          <a:xfrm>
            <a:off x="2286000" y="1905000"/>
            <a:ext cx="4572000" cy="3048000"/>
          </a:xfrm>
          <a:prstGeom prst="rect">
            <a:avLst/>
          </a:prstGeom>
        </p:spPr>
      </p:pic>
      <p:sp>
        <p:nvSpPr>
          <p:cNvPr id="8" name="テキスト ボックス 7">
            <a:extLst>
              <a:ext uri="{FF2B5EF4-FFF2-40B4-BE49-F238E27FC236}">
                <a16:creationId xmlns:a16="http://schemas.microsoft.com/office/drawing/2014/main" id="{ACF20776-8E52-4990-BFC8-E5D082FB7CC8}"/>
              </a:ext>
            </a:extLst>
          </p:cNvPr>
          <p:cNvSpPr txBox="1"/>
          <p:nvPr/>
        </p:nvSpPr>
        <p:spPr>
          <a:xfrm>
            <a:off x="2699792" y="5654591"/>
            <a:ext cx="438802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6000" dirty="0">
                <a:solidFill>
                  <a:srgbClr val="1F497D"/>
                </a:solidFill>
                <a:latin typeface="Calibri"/>
                <a:ea typeface="ＭＳ Ｐゴシック" panose="020B0600070205080204" pitchFamily="50" charset="-128"/>
              </a:rPr>
              <a:t>だ〇〇ん</a:t>
            </a:r>
            <a:endParaRPr kumimoji="1" lang="ja-JP" altLang="en-US" sz="60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endParaRPr>
          </a:p>
        </p:txBody>
      </p:sp>
      <p:sp>
        <p:nvSpPr>
          <p:cNvPr id="9" name="テキスト ボックス 8">
            <a:extLst>
              <a:ext uri="{FF2B5EF4-FFF2-40B4-BE49-F238E27FC236}">
                <a16:creationId xmlns:a16="http://schemas.microsoft.com/office/drawing/2014/main" id="{65EE2724-F6D9-4960-B05D-005A3E8CA9EE}"/>
              </a:ext>
            </a:extLst>
          </p:cNvPr>
          <p:cNvSpPr txBox="1"/>
          <p:nvPr/>
        </p:nvSpPr>
        <p:spPr>
          <a:xfrm>
            <a:off x="611560" y="5102126"/>
            <a:ext cx="813832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rgbClr val="1F497D"/>
                </a:solidFill>
                <a:latin typeface="Calibri"/>
                <a:ea typeface="ＭＳ Ｐゴシック" panose="020B0600070205080204" pitchFamily="50" charset="-128"/>
              </a:rPr>
              <a:t>今から〇がいくつかはいった単語が出ます。〇に入る文字を想像して、単語を大きな声で答えてください。</a:t>
            </a:r>
            <a:endParaRPr kumimoji="1" lang="ja-JP" altLang="en-US" sz="18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65232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30627" y="286811"/>
            <a:ext cx="8219256" cy="850106"/>
          </a:xfrm>
        </p:spPr>
        <p:txBody>
          <a:bodyPr>
            <a:normAutofit fontScale="90000"/>
          </a:bodyPr>
          <a:lstStyle/>
          <a:p>
            <a:pPr algn="l"/>
            <a:r>
              <a:rPr lang="ja-JP" altLang="en-US" sz="7200" dirty="0">
                <a:solidFill>
                  <a:srgbClr val="00B0F0"/>
                </a:solidFill>
                <a:latin typeface="Arial Unicode MS" panose="020B0604020202020204" pitchFamily="50" charset="-128"/>
                <a:ea typeface="Arial Unicode MS" panose="020B0604020202020204" pitchFamily="50" charset="-128"/>
                <a:cs typeface="Arial Unicode MS" panose="020B0604020202020204" pitchFamily="50" charset="-128"/>
              </a:rPr>
              <a:t>プ</a:t>
            </a:r>
            <a:r>
              <a:rPr lang="ja-JP" altLang="en-US" sz="3100" dirty="0">
                <a:solidFill>
                  <a:schemeClr val="tx2"/>
                </a:solidFill>
                <a:latin typeface="Arial Unicode MS" panose="020B0604020202020204" pitchFamily="50" charset="-128"/>
                <a:ea typeface="Arial Unicode MS" panose="020B0604020202020204" pitchFamily="50" charset="-128"/>
                <a:cs typeface="Arial Unicode MS" panose="020B0604020202020204" pitchFamily="50" charset="-128"/>
              </a:rPr>
              <a:t>ライミング効果</a:t>
            </a:r>
            <a:endParaRPr kumimoji="1" lang="ja-JP" altLang="en-US" sz="3100" dirty="0">
              <a:solidFill>
                <a:schemeClr val="tx2"/>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cxnSp>
        <p:nvCxnSpPr>
          <p:cNvPr id="7" name="直線コネクタ 6"/>
          <p:cNvCxnSpPr/>
          <p:nvPr/>
        </p:nvCxnSpPr>
        <p:spPr>
          <a:xfrm flipV="1">
            <a:off x="530627" y="1075859"/>
            <a:ext cx="8073821" cy="72008"/>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スライド番号プレースホルダー 10"/>
          <p:cNvSpPr>
            <a:spLocks noGrp="1"/>
          </p:cNvSpPr>
          <p:nvPr>
            <p:ph type="sldNum" sz="quarter" idx="12"/>
          </p:nvPr>
        </p:nvSpPr>
        <p:spPr>
          <a:xfrm>
            <a:off x="6553200" y="5445224"/>
            <a:ext cx="2133600" cy="127625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E2FD53-7E13-4129-9113-EDAA47C8C69E}" type="slidenum">
              <a:rPr kumimoji="1" lang="ja-JP" altLang="en-US" sz="6000" b="0" i="0" u="none" strike="noStrike" kern="1200" cap="none" spc="0" normalizeH="0" baseline="0" noProof="0" smtClean="0">
                <a:ln>
                  <a:noFill/>
                </a:ln>
                <a:solidFill>
                  <a:srgbClr val="00B0F0"/>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6000" b="0" i="0" u="none" strike="noStrike" kern="1200" cap="none" spc="0" normalizeH="0" baseline="0" noProof="0" dirty="0">
              <a:ln>
                <a:noFill/>
              </a:ln>
              <a:solidFill>
                <a:srgbClr val="00B0F0"/>
              </a:solidFill>
              <a:effectLst/>
              <a:uLnTx/>
              <a:uFillTx/>
              <a:latin typeface="Calibri"/>
              <a:ea typeface="ＭＳ Ｐゴシック" panose="020B0600070205080204" pitchFamily="50" charset="-128"/>
              <a:cs typeface="+mn-cs"/>
            </a:endParaRPr>
          </a:p>
        </p:txBody>
      </p:sp>
      <p:sp>
        <p:nvSpPr>
          <p:cNvPr id="17" name="テキスト ボックス 16"/>
          <p:cNvSpPr txBox="1"/>
          <p:nvPr/>
        </p:nvSpPr>
        <p:spPr>
          <a:xfrm>
            <a:off x="179512" y="1484784"/>
            <a:ext cx="8424936"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rPr>
              <a:t>事前に示された「野菜」の写真が、その後の課題に影響を与えた。</a:t>
            </a:r>
            <a:endParaRPr kumimoji="1" lang="en-US" altLang="ja-JP" sz="24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rPr>
              <a:t>だ○○</a:t>
            </a:r>
            <a:r>
              <a:rPr kumimoji="1" lang="ja-JP" altLang="en-US" sz="2400" b="0" i="0" u="none" strike="noStrike" kern="1200" cap="none" spc="0" normalizeH="0" baseline="0" noProof="0" dirty="0" err="1">
                <a:ln>
                  <a:noFill/>
                </a:ln>
                <a:solidFill>
                  <a:srgbClr val="1F497D"/>
                </a:solidFill>
                <a:effectLst/>
                <a:uLnTx/>
                <a:uFillTx/>
                <a:latin typeface="Calibri"/>
                <a:ea typeface="ＭＳ Ｐゴシック" panose="020B0600070205080204" pitchFamily="50" charset="-128"/>
                <a:cs typeface="+mn-cs"/>
              </a:rPr>
              <a:t>んの</a:t>
            </a:r>
            <a:r>
              <a:rPr kumimoji="1" lang="ja-JP" altLang="en-US" sz="24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rPr>
              <a:t>単語完成課題は、正解として、「だいじん（大臣）」や「だんげん（断言）」、「だーりん（ダーリン）」などもあるのに、みんな「だいこん（大根）」を想像してしまう。</a:t>
            </a:r>
            <a:endParaRPr kumimoji="1" lang="en-US" altLang="ja-JP" sz="24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rPr>
              <a:t>これを</a:t>
            </a:r>
            <a:r>
              <a:rPr kumimoji="1" lang="ja-JP" altLang="en-US" sz="2400" b="0" i="0" u="sng"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プライミング効果</a:t>
            </a:r>
            <a:r>
              <a:rPr kumimoji="1" lang="ja-JP" altLang="en-US" sz="24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rPr>
              <a:t>と呼びます（正確には間接プライミング効果）。</a:t>
            </a:r>
            <a:endParaRPr kumimoji="1" lang="en-US" altLang="ja-JP" sz="24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rPr>
              <a:t>これを応用すると、ある人物の事前情報をポジティブに与えられていると、その人物の行為をポジティブに解釈しやすくなりますし、逆にネガティブに与えられていると、ネガティブに評価しやすくなるのです！！</a:t>
            </a:r>
          </a:p>
        </p:txBody>
      </p:sp>
      <p:sp>
        <p:nvSpPr>
          <p:cNvPr id="9" name="テキスト ボックス 8">
            <a:extLst>
              <a:ext uri="{FF2B5EF4-FFF2-40B4-BE49-F238E27FC236}">
                <a16:creationId xmlns:a16="http://schemas.microsoft.com/office/drawing/2014/main" id="{54CD5698-BA8F-486C-BCFD-BB16588A6E52}"/>
              </a:ext>
            </a:extLst>
          </p:cNvPr>
          <p:cNvSpPr txBox="1"/>
          <p:nvPr/>
        </p:nvSpPr>
        <p:spPr>
          <a:xfrm>
            <a:off x="6858000" y="188640"/>
            <a:ext cx="21391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rgbClr val="00B0F0"/>
                </a:solidFill>
                <a:latin typeface="Calibri"/>
                <a:ea typeface="ＭＳ Ｐゴシック" panose="020B0600070205080204" pitchFamily="50" charset="-128"/>
              </a:rPr>
              <a:t>捉え方と言葉遣い</a:t>
            </a:r>
            <a:endParaRPr kumimoji="1" lang="en-US" altLang="ja-JP" sz="1800" b="0" i="0" u="none" strike="noStrike" kern="1200" cap="none" spc="0" normalizeH="0" baseline="0" noProof="0" dirty="0">
              <a:ln>
                <a:noFill/>
              </a:ln>
              <a:solidFill>
                <a:srgbClr val="00B0F0"/>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144275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30627" y="286811"/>
            <a:ext cx="8219256" cy="850106"/>
          </a:xfrm>
        </p:spPr>
        <p:txBody>
          <a:bodyPr>
            <a:normAutofit fontScale="90000"/>
          </a:bodyPr>
          <a:lstStyle/>
          <a:p>
            <a:pPr algn="l"/>
            <a:r>
              <a:rPr lang="ja-JP" altLang="en-US" sz="7200" dirty="0">
                <a:solidFill>
                  <a:srgbClr val="00B0F0"/>
                </a:solidFill>
                <a:latin typeface="Arial Unicode MS" panose="020B0604020202020204" pitchFamily="50" charset="-128"/>
                <a:ea typeface="Arial Unicode MS" panose="020B0604020202020204" pitchFamily="50" charset="-128"/>
                <a:cs typeface="Arial Unicode MS" panose="020B0604020202020204" pitchFamily="50" charset="-128"/>
              </a:rPr>
              <a:t>ポ</a:t>
            </a:r>
            <a:r>
              <a:rPr lang="ja-JP" altLang="en-US" sz="3100" dirty="0">
                <a:solidFill>
                  <a:schemeClr val="tx2"/>
                </a:solidFill>
                <a:latin typeface="Arial Unicode MS" panose="020B0604020202020204" pitchFamily="50" charset="-128"/>
                <a:ea typeface="Arial Unicode MS" panose="020B0604020202020204" pitchFamily="50" charset="-128"/>
                <a:cs typeface="Arial Unicode MS" panose="020B0604020202020204" pitchFamily="50" charset="-128"/>
              </a:rPr>
              <a:t>ジティブ・プライミング・ワーク</a:t>
            </a:r>
            <a:endParaRPr kumimoji="1" lang="ja-JP" altLang="en-US" sz="3100" dirty="0">
              <a:solidFill>
                <a:schemeClr val="tx2"/>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cxnSp>
        <p:nvCxnSpPr>
          <p:cNvPr id="7" name="直線コネクタ 6"/>
          <p:cNvCxnSpPr/>
          <p:nvPr/>
        </p:nvCxnSpPr>
        <p:spPr>
          <a:xfrm flipV="1">
            <a:off x="530627" y="1192638"/>
            <a:ext cx="8073821" cy="72008"/>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スライド番号プレースホルダー 10"/>
          <p:cNvSpPr>
            <a:spLocks noGrp="1"/>
          </p:cNvSpPr>
          <p:nvPr>
            <p:ph type="sldNum" sz="quarter" idx="12"/>
          </p:nvPr>
        </p:nvSpPr>
        <p:spPr>
          <a:xfrm>
            <a:off x="6553200" y="5445224"/>
            <a:ext cx="2133600" cy="127625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E2FD53-7E13-4129-9113-EDAA47C8C69E}" type="slidenum">
              <a:rPr kumimoji="1" lang="ja-JP" altLang="en-US" sz="6000" b="0" i="0" u="none" strike="noStrike" kern="1200" cap="none" spc="0" normalizeH="0" baseline="0" noProof="0" smtClean="0">
                <a:ln>
                  <a:noFill/>
                </a:ln>
                <a:solidFill>
                  <a:srgbClr val="00B0F0"/>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6000" b="0" i="0" u="none" strike="noStrike" kern="1200" cap="none" spc="0" normalizeH="0" baseline="0" noProof="0" dirty="0">
              <a:ln>
                <a:noFill/>
              </a:ln>
              <a:solidFill>
                <a:srgbClr val="00B0F0"/>
              </a:solidFill>
              <a:effectLst/>
              <a:uLnTx/>
              <a:uFillTx/>
              <a:latin typeface="Calibri"/>
              <a:ea typeface="ＭＳ Ｐゴシック" panose="020B0600070205080204" pitchFamily="50" charset="-128"/>
              <a:cs typeface="+mn-cs"/>
            </a:endParaRPr>
          </a:p>
        </p:txBody>
      </p:sp>
      <p:sp>
        <p:nvSpPr>
          <p:cNvPr id="17" name="テキスト ボックス 16"/>
          <p:cNvSpPr txBox="1"/>
          <p:nvPr/>
        </p:nvSpPr>
        <p:spPr>
          <a:xfrm>
            <a:off x="179512" y="1484784"/>
            <a:ext cx="8424936"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rPr>
              <a:t>＜コンプリメントの練習＞</a:t>
            </a:r>
            <a:endParaRPr kumimoji="1" lang="en-US" altLang="ja-JP" sz="24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rPr>
              <a:t>　①　</a:t>
            </a:r>
            <a:r>
              <a:rPr kumimoji="1" lang="ja-JP" altLang="en-US" sz="24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感謝を言葉にする練習（ワーク）</a:t>
            </a:r>
            <a:endParaRPr kumimoji="1" lang="en-US" altLang="ja-JP" sz="24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rPr>
              <a:t>　まずはご自分の人生を振り返り、「（１）とても感謝している人の名前」「（２）どういうことで感謝しているのか」を書いてみてください。</a:t>
            </a:r>
            <a:endParaRPr kumimoji="1" lang="en-US" altLang="ja-JP" sz="24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rPr>
              <a:t>　</a:t>
            </a:r>
            <a:endParaRPr kumimoji="1" lang="en-US" altLang="ja-JP" sz="24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rPr>
              <a:t>　②　他者を褒める・ねぎらう練習（持ち上げる練習！）（例示）</a:t>
            </a:r>
            <a:endParaRPr kumimoji="1" lang="en-US" altLang="ja-JP" sz="24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rPr>
              <a:t>　話し手の方は、「これまでの人生でとても達成感を感じていること」「振り返ってみると、よくやり遂げたなあと思うこと」を思い出して、聞き手に伝えてください。聞き手の方は、それを聞いて、お相手を褒める・</a:t>
            </a:r>
            <a:r>
              <a:rPr kumimoji="1" lang="ja-JP" altLang="en-US" sz="2400" b="0" i="0" u="none" strike="noStrike" kern="1200" cap="none" spc="0" normalizeH="0" baseline="0" noProof="0" dirty="0" err="1">
                <a:ln>
                  <a:noFill/>
                </a:ln>
                <a:solidFill>
                  <a:srgbClr val="1F497D"/>
                </a:solidFill>
                <a:effectLst/>
                <a:uLnTx/>
                <a:uFillTx/>
                <a:latin typeface="Calibri"/>
                <a:ea typeface="ＭＳ Ｐゴシック" panose="020B0600070205080204" pitchFamily="50" charset="-128"/>
                <a:cs typeface="+mn-cs"/>
              </a:rPr>
              <a:t>ねぎらうを</a:t>
            </a:r>
            <a:r>
              <a:rPr kumimoji="1" lang="ja-JP" altLang="en-US" sz="24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rPr>
              <a:t>最低</a:t>
            </a:r>
            <a:r>
              <a:rPr kumimoji="1" lang="en-US" altLang="ja-JP" sz="24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rPr>
              <a:t>1</a:t>
            </a:r>
            <a:r>
              <a:rPr kumimoji="1" lang="ja-JP" altLang="en-US" sz="24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rPr>
              <a:t>回はしてみましょう！</a:t>
            </a:r>
            <a:endParaRPr kumimoji="1" lang="en-US" altLang="ja-JP" sz="24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endParaRPr>
          </a:p>
        </p:txBody>
      </p:sp>
      <p:sp>
        <p:nvSpPr>
          <p:cNvPr id="8" name="テキスト ボックス 7">
            <a:extLst>
              <a:ext uri="{FF2B5EF4-FFF2-40B4-BE49-F238E27FC236}">
                <a16:creationId xmlns:a16="http://schemas.microsoft.com/office/drawing/2014/main" id="{73DC6726-5786-4CFC-8F5F-25CB0517969A}"/>
              </a:ext>
            </a:extLst>
          </p:cNvPr>
          <p:cNvSpPr txBox="1"/>
          <p:nvPr/>
        </p:nvSpPr>
        <p:spPr>
          <a:xfrm>
            <a:off x="6858000" y="188640"/>
            <a:ext cx="21391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rgbClr val="00B0F0"/>
                </a:solidFill>
                <a:latin typeface="Calibri"/>
                <a:ea typeface="ＭＳ Ｐゴシック" panose="020B0600070205080204" pitchFamily="50" charset="-128"/>
              </a:rPr>
              <a:t>捉え方と言葉遣い</a:t>
            </a:r>
            <a:endParaRPr kumimoji="1" lang="en-US" altLang="ja-JP" sz="1800" b="0" i="0" u="none" strike="noStrike" kern="1200" cap="none" spc="0" normalizeH="0" baseline="0" noProof="0" dirty="0">
              <a:ln>
                <a:noFill/>
              </a:ln>
              <a:solidFill>
                <a:srgbClr val="00B0F0"/>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521671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30627" y="286811"/>
            <a:ext cx="8219256" cy="850106"/>
          </a:xfrm>
        </p:spPr>
        <p:txBody>
          <a:bodyPr>
            <a:normAutofit fontScale="90000"/>
          </a:bodyPr>
          <a:lstStyle/>
          <a:p>
            <a:pPr algn="l"/>
            <a:r>
              <a:rPr lang="ja-JP" altLang="en-US" sz="7200" dirty="0">
                <a:solidFill>
                  <a:srgbClr val="00B0F0"/>
                </a:solidFill>
                <a:latin typeface="Arial Unicode MS" panose="020B0604020202020204" pitchFamily="50" charset="-128"/>
                <a:ea typeface="Arial Unicode MS" panose="020B0604020202020204" pitchFamily="50" charset="-128"/>
                <a:cs typeface="Arial Unicode MS" panose="020B0604020202020204" pitchFamily="50" charset="-128"/>
              </a:rPr>
              <a:t>ポ</a:t>
            </a:r>
            <a:r>
              <a:rPr lang="ja-JP" altLang="en-US" sz="3100" dirty="0">
                <a:solidFill>
                  <a:schemeClr val="tx2"/>
                </a:solidFill>
                <a:latin typeface="Arial Unicode MS" panose="020B0604020202020204" pitchFamily="50" charset="-128"/>
                <a:ea typeface="Arial Unicode MS" panose="020B0604020202020204" pitchFamily="50" charset="-128"/>
                <a:cs typeface="Arial Unicode MS" panose="020B0604020202020204" pitchFamily="50" charset="-128"/>
              </a:rPr>
              <a:t>ジティブ・プライミング・ワーク</a:t>
            </a:r>
            <a:endParaRPr kumimoji="1" lang="ja-JP" altLang="en-US" sz="3100" dirty="0">
              <a:solidFill>
                <a:schemeClr val="tx2"/>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cxnSp>
        <p:nvCxnSpPr>
          <p:cNvPr id="7" name="直線コネクタ 6"/>
          <p:cNvCxnSpPr/>
          <p:nvPr/>
        </p:nvCxnSpPr>
        <p:spPr>
          <a:xfrm flipV="1">
            <a:off x="530627" y="1192638"/>
            <a:ext cx="8073821" cy="72008"/>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スライド番号プレースホルダー 10"/>
          <p:cNvSpPr>
            <a:spLocks noGrp="1"/>
          </p:cNvSpPr>
          <p:nvPr>
            <p:ph type="sldNum" sz="quarter" idx="12"/>
          </p:nvPr>
        </p:nvSpPr>
        <p:spPr>
          <a:xfrm>
            <a:off x="6553200" y="5445224"/>
            <a:ext cx="2133600" cy="127625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E2FD53-7E13-4129-9113-EDAA47C8C69E}" type="slidenum">
              <a:rPr kumimoji="1" lang="ja-JP" altLang="en-US" sz="6000" b="0" i="0" u="none" strike="noStrike" kern="1200" cap="none" spc="0" normalizeH="0" baseline="0" noProof="0" smtClean="0">
                <a:ln>
                  <a:noFill/>
                </a:ln>
                <a:solidFill>
                  <a:srgbClr val="00B0F0"/>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6000" b="0" i="0" u="none" strike="noStrike" kern="1200" cap="none" spc="0" normalizeH="0" baseline="0" noProof="0" dirty="0">
              <a:ln>
                <a:noFill/>
              </a:ln>
              <a:solidFill>
                <a:srgbClr val="00B0F0"/>
              </a:solidFill>
              <a:effectLst/>
              <a:uLnTx/>
              <a:uFillTx/>
              <a:latin typeface="Calibri"/>
              <a:ea typeface="ＭＳ Ｐゴシック" panose="020B0600070205080204" pitchFamily="50" charset="-128"/>
              <a:cs typeface="+mn-cs"/>
            </a:endParaRPr>
          </a:p>
        </p:txBody>
      </p:sp>
      <p:sp>
        <p:nvSpPr>
          <p:cNvPr id="17" name="テキスト ボックス 16"/>
          <p:cNvSpPr txBox="1"/>
          <p:nvPr/>
        </p:nvSpPr>
        <p:spPr>
          <a:xfrm>
            <a:off x="179512" y="1484784"/>
            <a:ext cx="8424936" cy="4708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rPr>
              <a:t>＜未来を悪く言うやつは、未来に裏切られる＞（時間あれば）</a:t>
            </a:r>
            <a:endParaRPr kumimoji="1" lang="en-US" altLang="ja-JP" sz="20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rPr>
              <a:t>　①　苦しい時こそ、ニヤリと笑え！傍から見てみな男だぜ！</a:t>
            </a:r>
            <a:endParaRPr kumimoji="1" lang="en-US" altLang="ja-JP" sz="20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rPr>
              <a:t>　みなさんが今、学校で「ああ、すごい大変だなあ」「すごい苦労するだろうなあ」と感じるような仕事、役割等を思い浮かべてください。それをお相手に説明し、説明し終えたところで、おもむろに「・・・フッフッフ・・・だがね！」と、むしろ強気にできそうだということをアピールしてください。</a:t>
            </a:r>
            <a:endParaRPr kumimoji="1" lang="en-US" altLang="ja-JP" sz="20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2000" dirty="0">
              <a:solidFill>
                <a:srgbClr val="1F497D"/>
              </a:solidFill>
              <a:latin typeface="Calibri"/>
              <a:ea typeface="ＭＳ Ｐゴシック" panose="020B0600070205080204" pitchFamily="50" charset="-128"/>
            </a:endParaRPr>
          </a:p>
          <a:p>
            <a:pPr lvl="0">
              <a:defRPr/>
            </a:pPr>
            <a:r>
              <a:rPr lang="ja-JP" altLang="en-US" sz="2000" dirty="0">
                <a:solidFill>
                  <a:srgbClr val="1F497D"/>
                </a:solidFill>
              </a:rPr>
              <a:t>　②　俺は○○になる！</a:t>
            </a:r>
            <a:endParaRPr lang="en-US" altLang="ja-JP" sz="2000" dirty="0">
              <a:solidFill>
                <a:srgbClr val="1F497D"/>
              </a:solidFill>
            </a:endParaRPr>
          </a:p>
          <a:p>
            <a:pPr lvl="0">
              <a:defRPr/>
            </a:pPr>
            <a:r>
              <a:rPr lang="ja-JP" altLang="en-US" sz="2000" dirty="0">
                <a:solidFill>
                  <a:srgbClr val="1F497D"/>
                </a:solidFill>
              </a:rPr>
              <a:t>　自分が今はまだできないけれども、将来的にはできる予定になること、今はまだ実現できていないけれども、将来的には実現できる予定のことを一つ思い浮かべてください（ポジティブなことで）。それを、お相手に説明してみましょう。お相手は、なぜそれが実現できそうなのか、実現するためにはどんな努力をしようと思っているのか、それが実現したらどんないいことがあるのか、いろいろとお相手にインタビューしてみましょう！</a:t>
            </a:r>
            <a:endParaRPr lang="en-US" altLang="ja-JP" sz="2000" dirty="0">
              <a:solidFill>
                <a:srgbClr val="1F497D"/>
              </a:solidFill>
            </a:endParaRPr>
          </a:p>
        </p:txBody>
      </p:sp>
      <p:sp>
        <p:nvSpPr>
          <p:cNvPr id="8" name="テキスト ボックス 7">
            <a:extLst>
              <a:ext uri="{FF2B5EF4-FFF2-40B4-BE49-F238E27FC236}">
                <a16:creationId xmlns:a16="http://schemas.microsoft.com/office/drawing/2014/main" id="{AF26DDC1-F1C2-4275-941D-C18566E350C4}"/>
              </a:ext>
            </a:extLst>
          </p:cNvPr>
          <p:cNvSpPr txBox="1"/>
          <p:nvPr/>
        </p:nvSpPr>
        <p:spPr>
          <a:xfrm>
            <a:off x="6858000" y="188640"/>
            <a:ext cx="21391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rgbClr val="00B0F0"/>
                </a:solidFill>
                <a:latin typeface="Calibri"/>
                <a:ea typeface="ＭＳ Ｐゴシック" panose="020B0600070205080204" pitchFamily="50" charset="-128"/>
              </a:rPr>
              <a:t>捉え方と言葉遣い</a:t>
            </a:r>
            <a:endParaRPr kumimoji="1" lang="en-US" altLang="ja-JP" sz="1800" b="0" i="0" u="none" strike="noStrike" kern="1200" cap="none" spc="0" normalizeH="0" baseline="0" noProof="0" dirty="0">
              <a:ln>
                <a:noFill/>
              </a:ln>
              <a:solidFill>
                <a:srgbClr val="00B0F0"/>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5857966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30627" y="286811"/>
            <a:ext cx="8219256" cy="850106"/>
          </a:xfrm>
        </p:spPr>
        <p:txBody>
          <a:bodyPr>
            <a:normAutofit fontScale="90000"/>
          </a:bodyPr>
          <a:lstStyle/>
          <a:p>
            <a:pPr algn="l"/>
            <a:r>
              <a:rPr lang="ja-JP" altLang="en-US" sz="7200" dirty="0">
                <a:solidFill>
                  <a:srgbClr val="00B0F0"/>
                </a:solidFill>
                <a:latin typeface="Arial Unicode MS" panose="020B0604020202020204" pitchFamily="50" charset="-128"/>
                <a:ea typeface="Arial Unicode MS" panose="020B0604020202020204" pitchFamily="50" charset="-128"/>
                <a:cs typeface="Arial Unicode MS" panose="020B0604020202020204" pitchFamily="50" charset="-128"/>
              </a:rPr>
              <a:t>ポ</a:t>
            </a:r>
            <a:r>
              <a:rPr lang="ja-JP" altLang="en-US" sz="3100" dirty="0">
                <a:solidFill>
                  <a:schemeClr val="tx2"/>
                </a:solidFill>
                <a:latin typeface="Arial Unicode MS" panose="020B0604020202020204" pitchFamily="50" charset="-128"/>
                <a:ea typeface="Arial Unicode MS" panose="020B0604020202020204" pitchFamily="50" charset="-128"/>
                <a:cs typeface="Arial Unicode MS" panose="020B0604020202020204" pitchFamily="50" charset="-128"/>
              </a:rPr>
              <a:t>ジティブ・プライミング・ワーク</a:t>
            </a:r>
            <a:endParaRPr kumimoji="1" lang="ja-JP" altLang="en-US" sz="3100" dirty="0">
              <a:solidFill>
                <a:schemeClr val="tx2"/>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cxnSp>
        <p:nvCxnSpPr>
          <p:cNvPr id="7" name="直線コネクタ 6"/>
          <p:cNvCxnSpPr/>
          <p:nvPr/>
        </p:nvCxnSpPr>
        <p:spPr>
          <a:xfrm flipV="1">
            <a:off x="530627" y="1192638"/>
            <a:ext cx="8073821" cy="72008"/>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スライド番号プレースホルダー 10"/>
          <p:cNvSpPr>
            <a:spLocks noGrp="1"/>
          </p:cNvSpPr>
          <p:nvPr>
            <p:ph type="sldNum" sz="quarter" idx="12"/>
          </p:nvPr>
        </p:nvSpPr>
        <p:spPr>
          <a:xfrm>
            <a:off x="6553200" y="5445224"/>
            <a:ext cx="2133600" cy="127625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E2FD53-7E13-4129-9113-EDAA47C8C69E}" type="slidenum">
              <a:rPr kumimoji="1" lang="ja-JP" altLang="en-US" sz="6000" b="0" i="0" u="none" strike="noStrike" kern="1200" cap="none" spc="0" normalizeH="0" baseline="0" noProof="0" smtClean="0">
                <a:ln>
                  <a:noFill/>
                </a:ln>
                <a:solidFill>
                  <a:srgbClr val="00B0F0"/>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1" lang="ja-JP" altLang="en-US" sz="6000" b="0" i="0" u="none" strike="noStrike" kern="1200" cap="none" spc="0" normalizeH="0" baseline="0" noProof="0" dirty="0">
              <a:ln>
                <a:noFill/>
              </a:ln>
              <a:solidFill>
                <a:srgbClr val="00B0F0"/>
              </a:solidFill>
              <a:effectLst/>
              <a:uLnTx/>
              <a:uFillTx/>
              <a:latin typeface="Calibri"/>
              <a:ea typeface="ＭＳ Ｐゴシック" panose="020B0600070205080204" pitchFamily="50" charset="-128"/>
              <a:cs typeface="+mn-cs"/>
            </a:endParaRPr>
          </a:p>
        </p:txBody>
      </p:sp>
      <p:sp>
        <p:nvSpPr>
          <p:cNvPr id="17" name="テキスト ボックス 16"/>
          <p:cNvSpPr txBox="1"/>
          <p:nvPr/>
        </p:nvSpPr>
        <p:spPr>
          <a:xfrm>
            <a:off x="179512" y="1484784"/>
            <a:ext cx="8424936"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＜陰で相手を褒める練習＞（ワーク）</a:t>
            </a:r>
            <a:endParaRPr kumimoji="1" lang="en-US" altLang="ja-JP" sz="24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rPr>
              <a:t>　①　自分の</a:t>
            </a:r>
            <a:r>
              <a:rPr kumimoji="1" lang="ja-JP" altLang="en-US" sz="2400" dirty="0">
                <a:solidFill>
                  <a:srgbClr val="1F497D"/>
                </a:solidFill>
                <a:latin typeface="Calibri"/>
                <a:ea typeface="ＭＳ Ｐゴシック" panose="020B0600070205080204" pitchFamily="50" charset="-128"/>
              </a:rPr>
              <a:t>会社</a:t>
            </a:r>
            <a:r>
              <a:rPr kumimoji="1" lang="ja-JP" altLang="en-US" sz="24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rPr>
              <a:t>の社員・役員のうち、とくにこの人は最近素晴らしいと思う</a:t>
            </a:r>
            <a:r>
              <a:rPr kumimoji="1" lang="ja-JP" altLang="en-US" sz="2400" dirty="0">
                <a:solidFill>
                  <a:srgbClr val="1F497D"/>
                </a:solidFill>
                <a:latin typeface="Calibri"/>
                <a:ea typeface="ＭＳ Ｐゴシック" panose="020B0600070205080204" pitchFamily="50" charset="-128"/>
              </a:rPr>
              <a:t>方</a:t>
            </a:r>
            <a:r>
              <a:rPr kumimoji="1" lang="ja-JP" altLang="en-US" sz="24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rPr>
              <a:t>の名前を挙げて、説明してみてください。</a:t>
            </a:r>
            <a:endParaRPr kumimoji="1" lang="en-US" altLang="ja-JP" sz="24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rPr>
              <a:t>　</a:t>
            </a:r>
            <a:endParaRPr kumimoji="1" lang="en-US" altLang="ja-JP" sz="24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rPr>
              <a:t>　②　今度は自分の会社の入社</a:t>
            </a:r>
            <a:r>
              <a:rPr kumimoji="1" lang="en-US" altLang="ja-JP" sz="24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rPr>
              <a:t>3</a:t>
            </a:r>
            <a:r>
              <a:rPr kumimoji="1" lang="ja-JP" altLang="en-US" sz="24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rPr>
              <a:t>年以内の人を一人ピックアップして、その方の素晴らしいところを説明してください。条件としては、「自分よりも年齢的に若い」ということにします。</a:t>
            </a:r>
            <a:endParaRPr kumimoji="1" lang="en-US" altLang="ja-JP" sz="24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endParaRPr>
          </a:p>
        </p:txBody>
      </p:sp>
      <p:sp>
        <p:nvSpPr>
          <p:cNvPr id="8" name="テキスト ボックス 7">
            <a:extLst>
              <a:ext uri="{FF2B5EF4-FFF2-40B4-BE49-F238E27FC236}">
                <a16:creationId xmlns:a16="http://schemas.microsoft.com/office/drawing/2014/main" id="{9CD9BAB4-961D-4F16-ACB4-3D29E5AAD52E}"/>
              </a:ext>
            </a:extLst>
          </p:cNvPr>
          <p:cNvSpPr txBox="1"/>
          <p:nvPr/>
        </p:nvSpPr>
        <p:spPr>
          <a:xfrm>
            <a:off x="6858000" y="188640"/>
            <a:ext cx="21391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rgbClr val="00B0F0"/>
                </a:solidFill>
                <a:latin typeface="Calibri"/>
                <a:ea typeface="ＭＳ Ｐゴシック" panose="020B0600070205080204" pitchFamily="50" charset="-128"/>
              </a:rPr>
              <a:t>捉え方と言葉遣い</a:t>
            </a:r>
            <a:endParaRPr kumimoji="1" lang="en-US" altLang="ja-JP" sz="1800" b="0" i="0" u="none" strike="noStrike" kern="1200" cap="none" spc="0" normalizeH="0" baseline="0" noProof="0" dirty="0">
              <a:ln>
                <a:noFill/>
              </a:ln>
              <a:solidFill>
                <a:srgbClr val="00B0F0"/>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36005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30627" y="286811"/>
            <a:ext cx="8219256" cy="850106"/>
          </a:xfrm>
        </p:spPr>
        <p:txBody>
          <a:bodyPr>
            <a:normAutofit fontScale="90000"/>
          </a:bodyPr>
          <a:lstStyle/>
          <a:p>
            <a:pPr algn="l"/>
            <a:r>
              <a:rPr lang="ja-JP" altLang="en-US" sz="7200" dirty="0">
                <a:solidFill>
                  <a:srgbClr val="00B0F0"/>
                </a:solidFill>
                <a:latin typeface="Arial Unicode MS" panose="020B0604020202020204" pitchFamily="50" charset="-128"/>
                <a:ea typeface="Arial Unicode MS" panose="020B0604020202020204" pitchFamily="50" charset="-128"/>
                <a:cs typeface="Arial Unicode MS" panose="020B0604020202020204" pitchFamily="50" charset="-128"/>
              </a:rPr>
              <a:t>ポ</a:t>
            </a:r>
            <a:r>
              <a:rPr lang="ja-JP" altLang="en-US" sz="3100" dirty="0">
                <a:solidFill>
                  <a:schemeClr val="tx2"/>
                </a:solidFill>
                <a:latin typeface="Arial Unicode MS" panose="020B0604020202020204" pitchFamily="50" charset="-128"/>
                <a:ea typeface="Arial Unicode MS" panose="020B0604020202020204" pitchFamily="50" charset="-128"/>
                <a:cs typeface="Arial Unicode MS" panose="020B0604020202020204" pitchFamily="50" charset="-128"/>
              </a:rPr>
              <a:t>ジティブ・プライミング・ワーク</a:t>
            </a:r>
            <a:endParaRPr kumimoji="1" lang="ja-JP" altLang="en-US" sz="3100" dirty="0">
              <a:solidFill>
                <a:schemeClr val="tx2"/>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cxnSp>
        <p:nvCxnSpPr>
          <p:cNvPr id="7" name="直線コネクタ 6"/>
          <p:cNvCxnSpPr/>
          <p:nvPr/>
        </p:nvCxnSpPr>
        <p:spPr>
          <a:xfrm flipV="1">
            <a:off x="530627" y="1192638"/>
            <a:ext cx="8073821" cy="72008"/>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スライド番号プレースホルダー 10"/>
          <p:cNvSpPr>
            <a:spLocks noGrp="1"/>
          </p:cNvSpPr>
          <p:nvPr>
            <p:ph type="sldNum" sz="quarter" idx="12"/>
          </p:nvPr>
        </p:nvSpPr>
        <p:spPr>
          <a:xfrm>
            <a:off x="6553200" y="5445224"/>
            <a:ext cx="2133600" cy="127625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E2FD53-7E13-4129-9113-EDAA47C8C69E}" type="slidenum">
              <a:rPr kumimoji="1" lang="ja-JP" altLang="en-US" sz="6000" b="0" i="0" u="none" strike="noStrike" kern="1200" cap="none" spc="0" normalizeH="0" baseline="0" noProof="0" smtClean="0">
                <a:ln>
                  <a:noFill/>
                </a:ln>
                <a:solidFill>
                  <a:srgbClr val="00B0F0"/>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6000" b="0" i="0" u="none" strike="noStrike" kern="1200" cap="none" spc="0" normalizeH="0" baseline="0" noProof="0" dirty="0">
              <a:ln>
                <a:noFill/>
              </a:ln>
              <a:solidFill>
                <a:srgbClr val="00B0F0"/>
              </a:solidFill>
              <a:effectLst/>
              <a:uLnTx/>
              <a:uFillTx/>
              <a:latin typeface="Calibri"/>
              <a:ea typeface="ＭＳ Ｐゴシック" panose="020B0600070205080204" pitchFamily="50" charset="-128"/>
              <a:cs typeface="+mn-cs"/>
            </a:endParaRPr>
          </a:p>
        </p:txBody>
      </p:sp>
      <p:sp>
        <p:nvSpPr>
          <p:cNvPr id="17" name="テキスト ボックス 16"/>
          <p:cNvSpPr txBox="1"/>
          <p:nvPr/>
        </p:nvSpPr>
        <p:spPr>
          <a:xfrm>
            <a:off x="179512" y="1484784"/>
            <a:ext cx="8424936"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rPr>
              <a:t>②リフレ</a:t>
            </a:r>
            <a:r>
              <a:rPr kumimoji="1" lang="en-US" altLang="ja-JP" sz="20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rPr>
              <a:t>ミングの練習（例示）</a:t>
            </a:r>
            <a:endParaRPr kumimoji="1" lang="en-US" altLang="ja-JP" sz="20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rPr>
              <a:t>　②</a:t>
            </a:r>
            <a:r>
              <a:rPr kumimoji="1" lang="ja-JP" altLang="en-US" sz="2000" b="0" i="0" u="none" strike="noStrike" kern="1200" cap="none" spc="0" normalizeH="0" baseline="0" noProof="0" dirty="0" err="1">
                <a:ln>
                  <a:noFill/>
                </a:ln>
                <a:solidFill>
                  <a:srgbClr val="1F497D"/>
                </a:solidFill>
                <a:effectLst/>
                <a:uLnTx/>
                <a:uFillTx/>
                <a:latin typeface="Calibri"/>
                <a:ea typeface="ＭＳ Ｐゴシック" panose="020B0600070205080204" pitchFamily="50" charset="-128"/>
                <a:cs typeface="+mn-cs"/>
              </a:rPr>
              <a:t>ー</a:t>
            </a:r>
            <a:r>
              <a:rPr kumimoji="1" lang="ja-JP" altLang="en-US" sz="20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rPr>
              <a:t>１　のび太君は実はすごくいい子なんです！</a:t>
            </a:r>
            <a:endParaRPr kumimoji="1" lang="en-US" altLang="ja-JP" sz="20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rPr>
              <a:t>　ドラえもんに出てくるのび太君を知っていますか？彼は成績不良、いつもジャイアンにいじめられ、たまにドラえもんの手助けがあったかと思うと調子に乗って失敗するおっちょこちょいさんです。しかし、いいところもあります。二人でそれを話し合ってみてもらっていいですか？</a:t>
            </a:r>
            <a:endParaRPr kumimoji="1" lang="en-US" altLang="ja-JP" sz="20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rPr>
              <a:t>　②－２　短所を長所に変えてみよう！</a:t>
            </a:r>
            <a:endParaRPr kumimoji="1" lang="en-US" altLang="ja-JP" sz="20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rPr>
              <a:t>　話し手は聞き手に対して、自分の短所を教えてあげてください。聞き手はそれをリフレ</a:t>
            </a:r>
            <a:r>
              <a:rPr kumimoji="1" lang="en-US" altLang="ja-JP" sz="20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rPr>
              <a:t>ミングします！</a:t>
            </a:r>
            <a:endParaRPr kumimoji="1" lang="en-US" altLang="ja-JP" sz="20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rPr>
              <a:t>　②－３　家族の短所を長所に変えてみよう！</a:t>
            </a:r>
            <a:endParaRPr kumimoji="1" lang="en-US" altLang="ja-JP" sz="20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rPr>
              <a:t>　話し手は聞き手に対して、自分の家族の短所を教えてあげてください。聞き手はそれをリフレ</a:t>
            </a:r>
            <a:r>
              <a:rPr kumimoji="1" lang="en-US" altLang="ja-JP" sz="20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rPr>
              <a:t>ミングします！</a:t>
            </a:r>
            <a:endParaRPr kumimoji="1" lang="en-US" altLang="ja-JP" sz="20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endParaRPr>
          </a:p>
        </p:txBody>
      </p:sp>
      <p:sp>
        <p:nvSpPr>
          <p:cNvPr id="8" name="テキスト ボックス 7">
            <a:extLst>
              <a:ext uri="{FF2B5EF4-FFF2-40B4-BE49-F238E27FC236}">
                <a16:creationId xmlns:a16="http://schemas.microsoft.com/office/drawing/2014/main" id="{84FA4750-BF1E-4DFD-908D-18012901C03B}"/>
              </a:ext>
            </a:extLst>
          </p:cNvPr>
          <p:cNvSpPr txBox="1"/>
          <p:nvPr/>
        </p:nvSpPr>
        <p:spPr>
          <a:xfrm>
            <a:off x="6858000" y="188640"/>
            <a:ext cx="21391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rgbClr val="00B0F0"/>
                </a:solidFill>
                <a:latin typeface="Calibri"/>
                <a:ea typeface="ＭＳ Ｐゴシック" panose="020B0600070205080204" pitchFamily="50" charset="-128"/>
              </a:rPr>
              <a:t>捉え方と言葉遣い</a:t>
            </a:r>
            <a:endParaRPr kumimoji="1" lang="en-US" altLang="ja-JP" sz="1800" b="0" i="0" u="none" strike="noStrike" kern="1200" cap="none" spc="0" normalizeH="0" baseline="0" noProof="0" dirty="0">
              <a:ln>
                <a:noFill/>
              </a:ln>
              <a:solidFill>
                <a:srgbClr val="00B0F0"/>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2045772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30627" y="286811"/>
            <a:ext cx="8219256" cy="850106"/>
          </a:xfrm>
        </p:spPr>
        <p:txBody>
          <a:bodyPr>
            <a:normAutofit fontScale="90000"/>
          </a:bodyPr>
          <a:lstStyle/>
          <a:p>
            <a:pPr algn="l"/>
            <a:r>
              <a:rPr lang="ja-JP" altLang="en-US" sz="7200" dirty="0">
                <a:solidFill>
                  <a:srgbClr val="00B0F0"/>
                </a:solidFill>
                <a:latin typeface="Arial Unicode MS" panose="020B0604020202020204" pitchFamily="50" charset="-128"/>
                <a:ea typeface="Arial Unicode MS" panose="020B0604020202020204" pitchFamily="50" charset="-128"/>
                <a:cs typeface="Arial Unicode MS" panose="020B0604020202020204" pitchFamily="50" charset="-128"/>
              </a:rPr>
              <a:t>ポ</a:t>
            </a:r>
            <a:r>
              <a:rPr lang="ja-JP" altLang="en-US" sz="3100" dirty="0">
                <a:solidFill>
                  <a:schemeClr val="tx2"/>
                </a:solidFill>
                <a:latin typeface="Arial Unicode MS" panose="020B0604020202020204" pitchFamily="50" charset="-128"/>
                <a:ea typeface="Arial Unicode MS" panose="020B0604020202020204" pitchFamily="50" charset="-128"/>
                <a:cs typeface="Arial Unicode MS" panose="020B0604020202020204" pitchFamily="50" charset="-128"/>
              </a:rPr>
              <a:t>ジティブ・プライミング・ワーク</a:t>
            </a:r>
            <a:endParaRPr kumimoji="1" lang="ja-JP" altLang="en-US" sz="3100" dirty="0">
              <a:solidFill>
                <a:schemeClr val="tx2"/>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cxnSp>
        <p:nvCxnSpPr>
          <p:cNvPr id="7" name="直線コネクタ 6"/>
          <p:cNvCxnSpPr/>
          <p:nvPr/>
        </p:nvCxnSpPr>
        <p:spPr>
          <a:xfrm flipV="1">
            <a:off x="530627" y="1192638"/>
            <a:ext cx="8073821" cy="72008"/>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スライド番号プレースホルダー 10"/>
          <p:cNvSpPr>
            <a:spLocks noGrp="1"/>
          </p:cNvSpPr>
          <p:nvPr>
            <p:ph type="sldNum" sz="quarter" idx="12"/>
          </p:nvPr>
        </p:nvSpPr>
        <p:spPr>
          <a:xfrm>
            <a:off x="6553200" y="5445224"/>
            <a:ext cx="2133600" cy="127625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E2FD53-7E13-4129-9113-EDAA47C8C69E}" type="slidenum">
              <a:rPr kumimoji="1" lang="ja-JP" altLang="en-US" sz="6000" b="0" i="0" u="none" strike="noStrike" kern="1200" cap="none" spc="0" normalizeH="0" baseline="0" noProof="0" smtClean="0">
                <a:ln>
                  <a:noFill/>
                </a:ln>
                <a:solidFill>
                  <a:srgbClr val="00B0F0"/>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ja-JP" altLang="en-US" sz="6000" b="0" i="0" u="none" strike="noStrike" kern="1200" cap="none" spc="0" normalizeH="0" baseline="0" noProof="0" dirty="0">
              <a:ln>
                <a:noFill/>
              </a:ln>
              <a:solidFill>
                <a:srgbClr val="00B0F0"/>
              </a:solidFill>
              <a:effectLst/>
              <a:uLnTx/>
              <a:uFillTx/>
              <a:latin typeface="Calibri"/>
              <a:ea typeface="ＭＳ Ｐゴシック" panose="020B0600070205080204" pitchFamily="50" charset="-128"/>
              <a:cs typeface="+mn-cs"/>
            </a:endParaRPr>
          </a:p>
        </p:txBody>
      </p:sp>
      <p:sp>
        <p:nvSpPr>
          <p:cNvPr id="17" name="テキスト ボックス 16"/>
          <p:cNvSpPr txBox="1"/>
          <p:nvPr/>
        </p:nvSpPr>
        <p:spPr>
          <a:xfrm>
            <a:off x="179512" y="1484784"/>
            <a:ext cx="842493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rPr>
              <a:t>＜気持ちの良い解釈の練習＞</a:t>
            </a:r>
            <a:endParaRPr kumimoji="1" lang="en-US" altLang="ja-JP" sz="24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rPr>
              <a:t>　①　暴走スポーツカー</a:t>
            </a:r>
            <a:endParaRPr kumimoji="1" lang="en-US" altLang="ja-JP" sz="24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rPr>
              <a:t>　</a:t>
            </a:r>
            <a:endParaRPr kumimoji="1" lang="en-US" altLang="ja-JP" sz="24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rPr>
              <a:t>　②　好意的に理由をとらえれば</a:t>
            </a:r>
            <a:endParaRPr kumimoji="1" lang="en-US" altLang="ja-JP" sz="24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endParaRPr>
          </a:p>
        </p:txBody>
      </p:sp>
      <p:sp>
        <p:nvSpPr>
          <p:cNvPr id="8" name="テキスト ボックス 7">
            <a:extLst>
              <a:ext uri="{FF2B5EF4-FFF2-40B4-BE49-F238E27FC236}">
                <a16:creationId xmlns:a16="http://schemas.microsoft.com/office/drawing/2014/main" id="{0C4D153A-AF92-49BB-B85E-31ADA3BAB2D2}"/>
              </a:ext>
            </a:extLst>
          </p:cNvPr>
          <p:cNvSpPr txBox="1"/>
          <p:nvPr/>
        </p:nvSpPr>
        <p:spPr>
          <a:xfrm>
            <a:off x="6858000" y="188640"/>
            <a:ext cx="21391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rgbClr val="00B0F0"/>
                </a:solidFill>
                <a:latin typeface="Calibri"/>
                <a:ea typeface="ＭＳ Ｐゴシック" panose="020B0600070205080204" pitchFamily="50" charset="-128"/>
              </a:rPr>
              <a:t>捉え方と言葉遣い</a:t>
            </a:r>
            <a:endParaRPr kumimoji="1" lang="en-US" altLang="ja-JP" sz="1800" b="0" i="0" u="none" strike="noStrike" kern="1200" cap="none" spc="0" normalizeH="0" baseline="0" noProof="0" dirty="0">
              <a:ln>
                <a:noFill/>
              </a:ln>
              <a:solidFill>
                <a:srgbClr val="00B0F0"/>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552855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95536" y="188641"/>
            <a:ext cx="8229600" cy="5256584"/>
          </a:xfrm>
        </p:spPr>
        <p:txBody>
          <a:bodyPr>
            <a:normAutofit lnSpcReduction="10000"/>
          </a:bodyPr>
          <a:lstStyle/>
          <a:p>
            <a:r>
              <a:rPr lang="ja-JP" altLang="ja-JP" dirty="0"/>
              <a:t>　あなたは、職場に車で通勤をしています。その日は少し寝坊してしまい、いつもの通勤路を急いで</a:t>
            </a:r>
            <a:r>
              <a:rPr lang="ja-JP" altLang="en-US" dirty="0"/>
              <a:t>会社</a:t>
            </a:r>
            <a:r>
              <a:rPr lang="ja-JP" altLang="ja-JP" dirty="0"/>
              <a:t>に向かっていました。</a:t>
            </a:r>
            <a:r>
              <a:rPr lang="ja-JP" altLang="en-US" dirty="0"/>
              <a:t>会社</a:t>
            </a:r>
            <a:r>
              <a:rPr lang="ja-JP" altLang="ja-JP" dirty="0"/>
              <a:t>の手前にある十字路で、運が悪いことにあなたは赤信号につかまってしまいました。焦る気持ちを抑えつつ、ふとバックミラーに目をやると、片道一車線しかない狭い道をものすごいスピードで一台の赤いスポーツカーが後方から走ってきます。多少改造してあるらしいスポーツカーはものすごい勢いで接近し、クラクションとエンジンの爆音とともに自分の車の横を通り過ぎていきました。赤信号であるにもかかわらず信号無視で十字路を通過していったのです。その後もまったく停止するそぶりを見せず、赤いスポーツカーは走り去ってしまいました。 </a:t>
            </a:r>
            <a:endParaRPr kumimoji="1" lang="ja-JP" alt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5229200"/>
            <a:ext cx="2219325"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5978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98D8E40C-ED5A-4045-9F2B-9A42381C2E2C}"/>
              </a:ext>
            </a:extLst>
          </p:cNvPr>
          <p:cNvSpPr/>
          <p:nvPr/>
        </p:nvSpPr>
        <p:spPr>
          <a:xfrm>
            <a:off x="0" y="0"/>
            <a:ext cx="2733806"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 name="タイトル 1">
            <a:extLst>
              <a:ext uri="{FF2B5EF4-FFF2-40B4-BE49-F238E27FC236}">
                <a16:creationId xmlns:a16="http://schemas.microsoft.com/office/drawing/2014/main" id="{78F897AA-2AD8-4F47-8DD0-52F8A55E6A8D}"/>
              </a:ext>
            </a:extLst>
          </p:cNvPr>
          <p:cNvSpPr>
            <a:spLocks noGrp="1"/>
          </p:cNvSpPr>
          <p:nvPr>
            <p:ph type="title"/>
          </p:nvPr>
        </p:nvSpPr>
        <p:spPr>
          <a:xfrm>
            <a:off x="2832451" y="870945"/>
            <a:ext cx="5584259" cy="994172"/>
          </a:xfrm>
        </p:spPr>
        <p:txBody>
          <a:bodyPr/>
          <a:lstStyle/>
          <a:p>
            <a:r>
              <a:rPr kumimoji="1" lang="ja-JP" altLang="en-US" dirty="0">
                <a:solidFill>
                  <a:srgbClr val="0070C0"/>
                </a:solidFill>
              </a:rPr>
              <a:t>目次</a:t>
            </a:r>
          </a:p>
        </p:txBody>
      </p:sp>
      <p:sp>
        <p:nvSpPr>
          <p:cNvPr id="3" name="コンテンツ プレースホルダー 2">
            <a:extLst>
              <a:ext uri="{FF2B5EF4-FFF2-40B4-BE49-F238E27FC236}">
                <a16:creationId xmlns:a16="http://schemas.microsoft.com/office/drawing/2014/main" id="{A1FED5CC-792E-4A38-9034-1FD29951184B}"/>
              </a:ext>
            </a:extLst>
          </p:cNvPr>
          <p:cNvSpPr>
            <a:spLocks noGrp="1"/>
          </p:cNvSpPr>
          <p:nvPr>
            <p:ph idx="1"/>
          </p:nvPr>
        </p:nvSpPr>
        <p:spPr>
          <a:xfrm>
            <a:off x="2832450" y="1865118"/>
            <a:ext cx="5682902" cy="3624859"/>
          </a:xfrm>
        </p:spPr>
        <p:txBody>
          <a:bodyPr/>
          <a:lstStyle/>
          <a:p>
            <a:pPr marL="385745" indent="-385745">
              <a:buFont typeface="+mj-lt"/>
              <a:buAutoNum type="arabicPeriod"/>
            </a:pPr>
            <a:endParaRPr kumimoji="1" lang="en-US" altLang="ja-JP" dirty="0"/>
          </a:p>
          <a:p>
            <a:pPr marL="385745" indent="-385745">
              <a:buFont typeface="+mj-lt"/>
              <a:buAutoNum type="arabicPeriod"/>
            </a:pPr>
            <a:r>
              <a:rPr lang="ja-JP" altLang="en-US" dirty="0"/>
              <a:t>ポジティブは人類を救う？</a:t>
            </a:r>
            <a:endParaRPr lang="en-US" altLang="ja-JP" dirty="0"/>
          </a:p>
          <a:p>
            <a:pPr marL="385745" indent="-385745">
              <a:buFont typeface="+mj-lt"/>
              <a:buAutoNum type="arabicPeriod"/>
            </a:pPr>
            <a:r>
              <a:rPr lang="ja-JP" altLang="en-US" dirty="0"/>
              <a:t>よい「職場環境」の変遷</a:t>
            </a:r>
            <a:endParaRPr lang="en-US" altLang="ja-JP" dirty="0"/>
          </a:p>
          <a:p>
            <a:pPr marL="385745" indent="-385745">
              <a:buFont typeface="+mj-lt"/>
              <a:buAutoNum type="arabicPeriod"/>
            </a:pPr>
            <a:r>
              <a:rPr lang="ja-JP" altLang="en-US" dirty="0"/>
              <a:t>ポジティブな捉え方はポジティブな言葉の癖を身に着けることで作られる</a:t>
            </a:r>
            <a:endParaRPr lang="en-US" altLang="ja-JP" dirty="0"/>
          </a:p>
        </p:txBody>
      </p:sp>
      <p:sp>
        <p:nvSpPr>
          <p:cNvPr id="5" name="スライド番号プレースホルダー 4">
            <a:extLst>
              <a:ext uri="{FF2B5EF4-FFF2-40B4-BE49-F238E27FC236}">
                <a16:creationId xmlns:a16="http://schemas.microsoft.com/office/drawing/2014/main" id="{AD09797B-0178-405F-A9E2-E81DDC3549F1}"/>
              </a:ext>
            </a:extLst>
          </p:cNvPr>
          <p:cNvSpPr>
            <a:spLocks noGrp="1"/>
          </p:cNvSpPr>
          <p:nvPr>
            <p:ph type="sldNum" sz="quarter" idx="12"/>
          </p:nvPr>
        </p:nvSpPr>
        <p:spPr/>
        <p:txBody>
          <a:bodyPr/>
          <a:lstStyle/>
          <a:p>
            <a:fld id="{4E31E548-8519-40F8-9D8A-62FC90EE0887}" type="slidenum">
              <a:rPr kumimoji="1" lang="ja-JP" altLang="en-US" smtClean="0"/>
              <a:t>3</a:t>
            </a:fld>
            <a:endParaRPr kumimoji="1" lang="ja-JP" altLang="en-US"/>
          </a:p>
        </p:txBody>
      </p:sp>
    </p:spTree>
    <p:extLst>
      <p:ext uri="{BB962C8B-B14F-4D97-AF65-F5344CB8AC3E}">
        <p14:creationId xmlns:p14="http://schemas.microsoft.com/office/powerpoint/2010/main" val="22826541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624007"/>
            <a:ext cx="7772400" cy="5609985"/>
          </a:xfrm>
        </p:spPr>
        <p:txBody>
          <a:bodyPr>
            <a:noAutofit/>
          </a:bodyPr>
          <a:lstStyle/>
          <a:p>
            <a:pPr algn="l"/>
            <a:r>
              <a:rPr kumimoji="1" lang="ja-JP" altLang="en-US" sz="4800" dirty="0"/>
              <a:t>Ｑ．赤いスポーツカーの運転手は、どんな人でしょう？</a:t>
            </a:r>
            <a:br>
              <a:rPr kumimoji="1" lang="en-US" altLang="ja-JP" sz="4800" dirty="0"/>
            </a:br>
            <a:r>
              <a:rPr lang="ja-JP" altLang="en-US" sz="4800" dirty="0"/>
              <a:t>そして、</a:t>
            </a:r>
            <a:r>
              <a:rPr kumimoji="1" lang="ja-JP" altLang="en-US" sz="4800" dirty="0"/>
              <a:t>なぜ、このような行為をしたと思いますか？</a:t>
            </a:r>
            <a:br>
              <a:rPr kumimoji="1" lang="en-US" altLang="ja-JP" sz="4800" dirty="0"/>
            </a:br>
            <a:r>
              <a:rPr kumimoji="1" lang="ja-JP" altLang="en-US" sz="4800" dirty="0"/>
              <a:t>その理由について、想像できるだけ考えてみてください。</a:t>
            </a:r>
          </a:p>
        </p:txBody>
      </p:sp>
    </p:spTree>
    <p:extLst>
      <p:ext uri="{BB962C8B-B14F-4D97-AF65-F5344CB8AC3E}">
        <p14:creationId xmlns:p14="http://schemas.microsoft.com/office/powerpoint/2010/main" val="37543257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30627" y="286811"/>
            <a:ext cx="8219256" cy="850106"/>
          </a:xfrm>
        </p:spPr>
        <p:txBody>
          <a:bodyPr>
            <a:normAutofit fontScale="90000"/>
          </a:bodyPr>
          <a:lstStyle/>
          <a:p>
            <a:pPr algn="l"/>
            <a:r>
              <a:rPr lang="ja-JP" altLang="en-US" sz="7200" dirty="0">
                <a:solidFill>
                  <a:srgbClr val="00B0F0"/>
                </a:solidFill>
                <a:latin typeface="Arial Unicode MS" panose="020B0604020202020204" pitchFamily="50" charset="-128"/>
                <a:ea typeface="Arial Unicode MS" panose="020B0604020202020204" pitchFamily="50" charset="-128"/>
                <a:cs typeface="Arial Unicode MS" panose="020B0604020202020204" pitchFamily="50" charset="-128"/>
              </a:rPr>
              <a:t>私</a:t>
            </a:r>
            <a:r>
              <a:rPr lang="ja-JP" altLang="en-US" sz="3100" dirty="0">
                <a:solidFill>
                  <a:schemeClr val="tx2"/>
                </a:solidFill>
                <a:latin typeface="Arial Unicode MS" panose="020B0604020202020204" pitchFamily="50" charset="-128"/>
                <a:ea typeface="Arial Unicode MS" panose="020B0604020202020204" pitchFamily="50" charset="-128"/>
                <a:cs typeface="Arial Unicode MS" panose="020B0604020202020204" pitchFamily="50" charset="-128"/>
              </a:rPr>
              <a:t>が学生に教える「前向き」の基礎</a:t>
            </a:r>
            <a:endParaRPr kumimoji="1" lang="ja-JP" altLang="en-US" sz="3100" dirty="0">
              <a:solidFill>
                <a:schemeClr val="tx2"/>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cxnSp>
        <p:nvCxnSpPr>
          <p:cNvPr id="7" name="直線コネクタ 6"/>
          <p:cNvCxnSpPr/>
          <p:nvPr/>
        </p:nvCxnSpPr>
        <p:spPr>
          <a:xfrm flipV="1">
            <a:off x="530627" y="1075859"/>
            <a:ext cx="8073821" cy="72008"/>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スライド番号プレースホルダー 10"/>
          <p:cNvSpPr>
            <a:spLocks noGrp="1"/>
          </p:cNvSpPr>
          <p:nvPr>
            <p:ph type="sldNum" sz="quarter" idx="12"/>
          </p:nvPr>
        </p:nvSpPr>
        <p:spPr>
          <a:xfrm>
            <a:off x="6553200" y="5445224"/>
            <a:ext cx="2133600" cy="127625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E2FD53-7E13-4129-9113-EDAA47C8C69E}" type="slidenum">
              <a:rPr kumimoji="1" lang="ja-JP" altLang="en-US" sz="6000" b="0" i="0" u="none" strike="noStrike" kern="1200" cap="none" spc="0" normalizeH="0" baseline="0" noProof="0" smtClean="0">
                <a:ln>
                  <a:noFill/>
                </a:ln>
                <a:solidFill>
                  <a:srgbClr val="00B0F0"/>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1" lang="ja-JP" altLang="en-US" sz="6000" b="0" i="0" u="none" strike="noStrike" kern="1200" cap="none" spc="0" normalizeH="0" baseline="0" noProof="0" dirty="0">
              <a:ln>
                <a:noFill/>
              </a:ln>
              <a:solidFill>
                <a:srgbClr val="00B0F0"/>
              </a:solidFill>
              <a:effectLst/>
              <a:uLnTx/>
              <a:uFillTx/>
              <a:latin typeface="Calibri"/>
              <a:ea typeface="ＭＳ Ｐゴシック" panose="020B0600070205080204" pitchFamily="50" charset="-128"/>
              <a:cs typeface="+mn-cs"/>
            </a:endParaRPr>
          </a:p>
        </p:txBody>
      </p:sp>
      <p:sp>
        <p:nvSpPr>
          <p:cNvPr id="10" name="テキスト ボックス 9"/>
          <p:cNvSpPr txBox="1"/>
          <p:nvPr/>
        </p:nvSpPr>
        <p:spPr>
          <a:xfrm>
            <a:off x="190222" y="1235088"/>
            <a:ext cx="8712968" cy="353943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32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rPr>
              <a:t>普段から気持ちの良い言葉を使おう！</a:t>
            </a:r>
            <a:endParaRPr kumimoji="1" lang="en-US" altLang="ja-JP" sz="32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32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rPr>
              <a:t>人の悪口や愚痴を言う回数の</a:t>
            </a:r>
            <a:r>
              <a:rPr kumimoji="1" lang="en-US" altLang="ja-JP" sz="32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rPr>
              <a:t>3</a:t>
            </a:r>
            <a:r>
              <a:rPr kumimoji="1" lang="ja-JP" altLang="en-US" sz="32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rPr>
              <a:t>倍、人を褒めてみよう！</a:t>
            </a:r>
            <a:endParaRPr kumimoji="1" lang="en-US" altLang="ja-JP" sz="32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3200" dirty="0">
                <a:solidFill>
                  <a:srgbClr val="1F497D"/>
                </a:solidFill>
                <a:latin typeface="Calibri"/>
                <a:ea typeface="ＭＳ Ｐゴシック" panose="020B0600070205080204" pitchFamily="50" charset="-128"/>
              </a:rPr>
              <a:t>未来を悪く言わない！</a:t>
            </a:r>
            <a:endParaRPr kumimoji="1" lang="en-US" altLang="ja-JP" sz="32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32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rPr>
              <a:t>陰で人を褒めてみよう！</a:t>
            </a:r>
            <a:endParaRPr kumimoji="1" lang="en-US" altLang="ja-JP" sz="32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32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rPr>
              <a:t>粗を探すよりも美しさを探せ！</a:t>
            </a:r>
            <a:endParaRPr kumimoji="1" lang="en-US" altLang="ja-JP" sz="32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32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rPr>
              <a:t>前向きな可能性でやさしいとらえ方を！</a:t>
            </a:r>
            <a:endParaRPr kumimoji="1" lang="en-US" altLang="ja-JP" sz="32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endParaRPr>
          </a:p>
        </p:txBody>
      </p:sp>
      <p:sp>
        <p:nvSpPr>
          <p:cNvPr id="8" name="テキスト ボックス 7">
            <a:extLst>
              <a:ext uri="{FF2B5EF4-FFF2-40B4-BE49-F238E27FC236}">
                <a16:creationId xmlns:a16="http://schemas.microsoft.com/office/drawing/2014/main" id="{85C85511-71FF-4D28-B7AD-D02D228F4438}"/>
              </a:ext>
            </a:extLst>
          </p:cNvPr>
          <p:cNvSpPr txBox="1"/>
          <p:nvPr/>
        </p:nvSpPr>
        <p:spPr>
          <a:xfrm>
            <a:off x="6858000" y="188640"/>
            <a:ext cx="21391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rgbClr val="00B0F0"/>
                </a:solidFill>
                <a:latin typeface="Calibri"/>
                <a:ea typeface="ＭＳ Ｐゴシック" panose="020B0600070205080204" pitchFamily="50" charset="-128"/>
              </a:rPr>
              <a:t>捉え方と言葉遣い</a:t>
            </a:r>
            <a:endParaRPr kumimoji="1" lang="en-US" altLang="ja-JP" sz="1800" b="0" i="0" u="none" strike="noStrike" kern="1200" cap="none" spc="0" normalizeH="0" baseline="0" noProof="0" dirty="0">
              <a:ln>
                <a:noFill/>
              </a:ln>
              <a:solidFill>
                <a:srgbClr val="00B0F0"/>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3558933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E9265283-EA6B-4C7F-8186-770D0C3408C5}"/>
              </a:ext>
            </a:extLst>
          </p:cNvPr>
          <p:cNvSpPr/>
          <p:nvPr/>
        </p:nvSpPr>
        <p:spPr>
          <a:xfrm>
            <a:off x="4572000" y="2269191"/>
            <a:ext cx="3240741" cy="282388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5" name="正方形/長方形 4">
            <a:extLst>
              <a:ext uri="{FF2B5EF4-FFF2-40B4-BE49-F238E27FC236}">
                <a16:creationId xmlns:a16="http://schemas.microsoft.com/office/drawing/2014/main" id="{72E5C115-85D0-4811-9642-272EB9FC1587}"/>
              </a:ext>
            </a:extLst>
          </p:cNvPr>
          <p:cNvSpPr/>
          <p:nvPr/>
        </p:nvSpPr>
        <p:spPr>
          <a:xfrm>
            <a:off x="5903259" y="857250"/>
            <a:ext cx="3240741" cy="282388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pic>
        <p:nvPicPr>
          <p:cNvPr id="9" name="図 8">
            <a:extLst>
              <a:ext uri="{FF2B5EF4-FFF2-40B4-BE49-F238E27FC236}">
                <a16:creationId xmlns:a16="http://schemas.microsoft.com/office/drawing/2014/main" id="{0C402767-347C-4AF1-B84E-76544FFA97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902" y="1301407"/>
            <a:ext cx="3012948" cy="2379726"/>
          </a:xfrm>
          <a:prstGeom prst="rect">
            <a:avLst/>
          </a:prstGeom>
        </p:spPr>
      </p:pic>
      <p:pic>
        <p:nvPicPr>
          <p:cNvPr id="11" name="図 10">
            <a:extLst>
              <a:ext uri="{FF2B5EF4-FFF2-40B4-BE49-F238E27FC236}">
                <a16:creationId xmlns:a16="http://schemas.microsoft.com/office/drawing/2014/main" id="{DDD1D278-8EDB-4295-BA2E-55F557C880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0795" y="441458"/>
            <a:ext cx="2602410" cy="1610561"/>
          </a:xfrm>
          <a:prstGeom prst="rect">
            <a:avLst/>
          </a:prstGeom>
        </p:spPr>
      </p:pic>
      <p:pic>
        <p:nvPicPr>
          <p:cNvPr id="13" name="図 12">
            <a:extLst>
              <a:ext uri="{FF2B5EF4-FFF2-40B4-BE49-F238E27FC236}">
                <a16:creationId xmlns:a16="http://schemas.microsoft.com/office/drawing/2014/main" id="{A95B6AC7-CC41-4243-87F2-30AADAB122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130" y="3852784"/>
            <a:ext cx="2378838" cy="2023379"/>
          </a:xfrm>
          <a:prstGeom prst="rect">
            <a:avLst/>
          </a:prstGeom>
        </p:spPr>
      </p:pic>
      <p:sp>
        <p:nvSpPr>
          <p:cNvPr id="2" name="テキスト ボックス 1">
            <a:extLst>
              <a:ext uri="{FF2B5EF4-FFF2-40B4-BE49-F238E27FC236}">
                <a16:creationId xmlns:a16="http://schemas.microsoft.com/office/drawing/2014/main" id="{52ACCE35-11AC-49ED-9CD7-7F39216FC48E}"/>
              </a:ext>
            </a:extLst>
          </p:cNvPr>
          <p:cNvSpPr txBox="1"/>
          <p:nvPr/>
        </p:nvSpPr>
        <p:spPr>
          <a:xfrm>
            <a:off x="3160839" y="3041363"/>
            <a:ext cx="6063061" cy="1754326"/>
          </a:xfrm>
          <a:prstGeom prst="rect">
            <a:avLst/>
          </a:prstGeom>
          <a:noFill/>
        </p:spPr>
        <p:txBody>
          <a:bodyPr wrap="square" rtlCol="0">
            <a:spAutoFit/>
          </a:bodyPr>
          <a:lstStyle/>
          <a:p>
            <a:r>
              <a:rPr kumimoji="1" lang="ja-JP" altLang="en-US" dirty="0"/>
              <a:t>本日の講演内容は、この二次元バーコードを読み込んだ鈴木商事</a:t>
            </a:r>
            <a:r>
              <a:rPr kumimoji="1" lang="en-US" altLang="ja-JP" dirty="0"/>
              <a:t>HP</a:t>
            </a:r>
            <a:r>
              <a:rPr kumimoji="1" lang="ja-JP" altLang="en-US" dirty="0"/>
              <a:t>内でダウンロードすることができます！</a:t>
            </a:r>
            <a:endParaRPr kumimoji="1" lang="en-US" altLang="ja-JP" dirty="0"/>
          </a:p>
          <a:p>
            <a:r>
              <a:rPr lang="ja-JP" altLang="en-US" dirty="0"/>
              <a:t>なお、本講演の著作権は鈴木商事株式会社鈴木俊太郎に帰属いたします。</a:t>
            </a:r>
            <a:endParaRPr lang="en-US" altLang="ja-JP" dirty="0"/>
          </a:p>
          <a:p>
            <a:r>
              <a:rPr lang="ja-JP" altLang="en-US" dirty="0"/>
              <a:t>他社様でご利用になりたい内容等ございましたら、ご一報いただければ幸いです。</a:t>
            </a:r>
            <a:endParaRPr lang="en-US" altLang="ja-JP" dirty="0"/>
          </a:p>
        </p:txBody>
      </p:sp>
      <p:pic>
        <p:nvPicPr>
          <p:cNvPr id="4" name="図 3">
            <a:extLst>
              <a:ext uri="{FF2B5EF4-FFF2-40B4-BE49-F238E27FC236}">
                <a16:creationId xmlns:a16="http://schemas.microsoft.com/office/drawing/2014/main" id="{C2700482-95EC-469F-A78F-06B645A0B1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68551" y="5093074"/>
            <a:ext cx="1654118" cy="1654118"/>
          </a:xfrm>
          <a:prstGeom prst="rect">
            <a:avLst/>
          </a:prstGeom>
        </p:spPr>
      </p:pic>
    </p:spTree>
    <p:extLst>
      <p:ext uri="{BB962C8B-B14F-4D97-AF65-F5344CB8AC3E}">
        <p14:creationId xmlns:p14="http://schemas.microsoft.com/office/powerpoint/2010/main" val="1471840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455076" y="3500902"/>
            <a:ext cx="7886700" cy="2041769"/>
          </a:xfrm>
        </p:spPr>
        <p:txBody>
          <a:bodyPr>
            <a:normAutofit/>
          </a:bodyPr>
          <a:lstStyle/>
          <a:p>
            <a:r>
              <a:rPr lang="ja-JP" altLang="en-US" dirty="0">
                <a:solidFill>
                  <a:schemeClr val="tx2"/>
                </a:solidFill>
                <a:latin typeface="Arial Unicode MS" panose="020B0604020202020204" pitchFamily="50" charset="-128"/>
                <a:ea typeface="Arial Unicode MS" panose="020B0604020202020204" pitchFamily="50" charset="-128"/>
                <a:cs typeface="Arial Unicode MS" panose="020B0604020202020204" pitchFamily="50" charset="-128"/>
              </a:rPr>
              <a:t>１．ポジティブは人類を救う？</a:t>
            </a:r>
            <a:endParaRPr kumimoji="1" lang="ja-JP" altLang="en-US" dirty="0"/>
          </a:p>
        </p:txBody>
      </p:sp>
      <p:sp>
        <p:nvSpPr>
          <p:cNvPr id="6" name="テキスト プレースホルダー 5"/>
          <p:cNvSpPr>
            <a:spLocks noGrp="1"/>
          </p:cNvSpPr>
          <p:nvPr>
            <p:ph type="body" idx="1"/>
          </p:nvPr>
        </p:nvSpPr>
        <p:spPr>
          <a:xfrm>
            <a:off x="628650" y="5654626"/>
            <a:ext cx="7886700" cy="701725"/>
          </a:xfrm>
        </p:spPr>
        <p:txBody>
          <a:bodyPr/>
          <a:lstStyle/>
          <a:p>
            <a:r>
              <a:rPr lang="ja-JP" altLang="en-US" dirty="0">
                <a:solidFill>
                  <a:srgbClr val="00B0F0"/>
                </a:solidFill>
                <a:latin typeface="Arial Unicode MS" panose="020B0604020202020204" pitchFamily="50" charset="-128"/>
                <a:ea typeface="Arial Unicode MS" panose="020B0604020202020204" pitchFamily="50" charset="-128"/>
                <a:cs typeface="Arial Unicode MS" panose="020B0604020202020204" pitchFamily="50" charset="-128"/>
              </a:rPr>
              <a:t>第</a:t>
            </a:r>
            <a:r>
              <a:rPr lang="en-US" altLang="ja-JP" dirty="0">
                <a:solidFill>
                  <a:srgbClr val="00B0F0"/>
                </a:solidFill>
                <a:latin typeface="Arial Unicode MS" panose="020B0604020202020204" pitchFamily="50" charset="-128"/>
                <a:ea typeface="Arial Unicode MS" panose="020B0604020202020204" pitchFamily="50" charset="-128"/>
                <a:cs typeface="Arial Unicode MS" panose="020B0604020202020204" pitchFamily="50" charset="-128"/>
              </a:rPr>
              <a:t>12</a:t>
            </a:r>
            <a:r>
              <a:rPr lang="ja-JP" altLang="en-US" dirty="0">
                <a:solidFill>
                  <a:srgbClr val="00B0F0"/>
                </a:solidFill>
                <a:latin typeface="Arial Unicode MS" panose="020B0604020202020204" pitchFamily="50" charset="-128"/>
                <a:ea typeface="Arial Unicode MS" panose="020B0604020202020204" pitchFamily="50" charset="-128"/>
                <a:cs typeface="Arial Unicode MS" panose="020B0604020202020204" pitchFamily="50" charset="-128"/>
              </a:rPr>
              <a:t>回　美郷経営指導力研究会</a:t>
            </a:r>
            <a:endParaRPr lang="en-US" altLang="ja-JP" dirty="0">
              <a:solidFill>
                <a:srgbClr val="00B0F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E2FD53-7E13-4129-9113-EDAA47C8C69E}"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239787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30627" y="286811"/>
            <a:ext cx="8219256" cy="850106"/>
          </a:xfrm>
        </p:spPr>
        <p:txBody>
          <a:bodyPr>
            <a:normAutofit fontScale="90000"/>
          </a:bodyPr>
          <a:lstStyle/>
          <a:p>
            <a:pPr algn="l"/>
            <a:r>
              <a:rPr lang="ja-JP" altLang="en-US" sz="7200" dirty="0">
                <a:solidFill>
                  <a:srgbClr val="00B0F0"/>
                </a:solidFill>
                <a:latin typeface="Arial Unicode MS" panose="020B0604020202020204" pitchFamily="50" charset="-128"/>
                <a:ea typeface="Arial Unicode MS" panose="020B0604020202020204" pitchFamily="50" charset="-128"/>
                <a:cs typeface="Arial Unicode MS" panose="020B0604020202020204" pitchFamily="50" charset="-128"/>
              </a:rPr>
              <a:t>ま</a:t>
            </a:r>
            <a:r>
              <a:rPr lang="ja-JP" altLang="en-US" sz="3100" dirty="0">
                <a:solidFill>
                  <a:schemeClr val="tx2"/>
                </a:solidFill>
                <a:latin typeface="Arial Unicode MS" panose="020B0604020202020204" pitchFamily="50" charset="-128"/>
                <a:ea typeface="Arial Unicode MS" panose="020B0604020202020204" pitchFamily="50" charset="-128"/>
                <a:cs typeface="Arial Unicode MS" panose="020B0604020202020204" pitchFamily="50" charset="-128"/>
              </a:rPr>
              <a:t>ずはお願いです</a:t>
            </a:r>
            <a:endParaRPr kumimoji="1" lang="ja-JP" altLang="en-US" sz="3100" dirty="0">
              <a:solidFill>
                <a:schemeClr val="tx2"/>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cxnSp>
        <p:nvCxnSpPr>
          <p:cNvPr id="7" name="直線コネクタ 6"/>
          <p:cNvCxnSpPr/>
          <p:nvPr/>
        </p:nvCxnSpPr>
        <p:spPr>
          <a:xfrm flipV="1">
            <a:off x="530627" y="1075859"/>
            <a:ext cx="8073821" cy="72008"/>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スライド番号プレースホルダー 10"/>
          <p:cNvSpPr>
            <a:spLocks noGrp="1"/>
          </p:cNvSpPr>
          <p:nvPr>
            <p:ph type="sldNum" sz="quarter" idx="12"/>
          </p:nvPr>
        </p:nvSpPr>
        <p:spPr>
          <a:xfrm>
            <a:off x="6553200" y="5445224"/>
            <a:ext cx="2133600" cy="127625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E2FD53-7E13-4129-9113-EDAA47C8C69E}" type="slidenum">
              <a:rPr kumimoji="1" lang="ja-JP" altLang="en-US" sz="6000" b="0" i="0" u="none" strike="noStrike" kern="1200" cap="none" spc="0" normalizeH="0" baseline="0" noProof="0" smtClean="0">
                <a:ln>
                  <a:noFill/>
                </a:ln>
                <a:solidFill>
                  <a:srgbClr val="00B0F0"/>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6000" b="0" i="0" u="none" strike="noStrike" kern="1200" cap="none" spc="0" normalizeH="0" baseline="0" noProof="0" dirty="0">
              <a:ln>
                <a:noFill/>
              </a:ln>
              <a:solidFill>
                <a:srgbClr val="00B0F0"/>
              </a:solidFill>
              <a:effectLst/>
              <a:uLnTx/>
              <a:uFillTx/>
              <a:latin typeface="Calibri"/>
              <a:ea typeface="ＭＳ Ｐゴシック" panose="020B0600070205080204" pitchFamily="50" charset="-128"/>
              <a:cs typeface="+mn-cs"/>
            </a:endParaRPr>
          </a:p>
        </p:txBody>
      </p:sp>
      <p:sp>
        <p:nvSpPr>
          <p:cNvPr id="2" name="正方形/長方形 1"/>
          <p:cNvSpPr/>
          <p:nvPr/>
        </p:nvSpPr>
        <p:spPr>
          <a:xfrm>
            <a:off x="499996" y="1556792"/>
            <a:ext cx="8389641" cy="1569660"/>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32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rPr>
              <a:t>目の前にある紙（なんでもいいです）に向かって、</a:t>
            </a:r>
            <a:r>
              <a:rPr kumimoji="1" lang="en-US" altLang="ja-JP" sz="32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rPr>
              <a:t>30</a:t>
            </a:r>
            <a:r>
              <a:rPr kumimoji="1" lang="ja-JP" altLang="en-US" sz="32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rPr>
              <a:t>秒間全力で自分の「長所（良いところ）」を書きまくってみてください。</a:t>
            </a:r>
            <a:endParaRPr kumimoji="1" lang="en-US" altLang="ja-JP" sz="32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endParaRPr>
          </a:p>
        </p:txBody>
      </p:sp>
      <p:sp>
        <p:nvSpPr>
          <p:cNvPr id="9" name="正方形/長方形 8"/>
          <p:cNvSpPr/>
          <p:nvPr/>
        </p:nvSpPr>
        <p:spPr>
          <a:xfrm>
            <a:off x="502664" y="3425973"/>
            <a:ext cx="8389641" cy="1569660"/>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32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rPr>
              <a:t>目の前にある紙（なんでもいいです）に向かって、</a:t>
            </a:r>
            <a:r>
              <a:rPr kumimoji="1" lang="en-US" altLang="ja-JP" sz="32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rPr>
              <a:t>30</a:t>
            </a:r>
            <a:r>
              <a:rPr kumimoji="1" lang="ja-JP" altLang="en-US" sz="3200" b="0"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rPr>
              <a:t>秒間全力で自分の「短所（悪いところ）」を書きまくってみてください。</a:t>
            </a:r>
          </a:p>
        </p:txBody>
      </p:sp>
      <p:sp>
        <p:nvSpPr>
          <p:cNvPr id="12" name="テキスト ボックス 11"/>
          <p:cNvSpPr txBox="1"/>
          <p:nvPr/>
        </p:nvSpPr>
        <p:spPr>
          <a:xfrm>
            <a:off x="6316394" y="188640"/>
            <a:ext cx="26807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B0F0"/>
                </a:solidFill>
                <a:effectLst/>
                <a:uLnTx/>
                <a:uFillTx/>
                <a:latin typeface="Calibri"/>
                <a:ea typeface="ＭＳ Ｐゴシック" panose="020B0600070205080204" pitchFamily="50" charset="-128"/>
                <a:cs typeface="+mn-cs"/>
              </a:rPr>
              <a:t>ポジティブは人類を救う？</a:t>
            </a:r>
            <a:endParaRPr kumimoji="1" lang="en-US" altLang="ja-JP" sz="1800" b="0" i="0" u="none" strike="noStrike" kern="1200" cap="none" spc="0" normalizeH="0" baseline="0" noProof="0" dirty="0">
              <a:ln>
                <a:noFill/>
              </a:ln>
              <a:solidFill>
                <a:srgbClr val="00B0F0"/>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03680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30627" y="286811"/>
            <a:ext cx="8219256" cy="850106"/>
          </a:xfrm>
        </p:spPr>
        <p:txBody>
          <a:bodyPr>
            <a:normAutofit fontScale="90000"/>
          </a:bodyPr>
          <a:lstStyle/>
          <a:p>
            <a:pPr algn="l"/>
            <a:r>
              <a:rPr lang="ja-JP" altLang="en-US" sz="7200" dirty="0">
                <a:solidFill>
                  <a:srgbClr val="00B0F0"/>
                </a:solidFill>
                <a:latin typeface="Arial Unicode MS" panose="020B0604020202020204" pitchFamily="50" charset="-128"/>
                <a:ea typeface="Arial Unicode MS" panose="020B0604020202020204" pitchFamily="50" charset="-128"/>
                <a:cs typeface="Arial Unicode MS" panose="020B0604020202020204" pitchFamily="50" charset="-128"/>
              </a:rPr>
              <a:t>ポ</a:t>
            </a:r>
            <a:r>
              <a:rPr lang="ja-JP" altLang="en-US" sz="3100" dirty="0">
                <a:solidFill>
                  <a:schemeClr val="tx2"/>
                </a:solidFill>
                <a:latin typeface="Arial Unicode MS" panose="020B0604020202020204" pitchFamily="50" charset="-128"/>
                <a:ea typeface="Arial Unicode MS" panose="020B0604020202020204" pitchFamily="50" charset="-128"/>
                <a:cs typeface="Arial Unicode MS" panose="020B0604020202020204" pitchFamily="50" charset="-128"/>
              </a:rPr>
              <a:t>ジティブって素敵なこと</a:t>
            </a:r>
            <a:endParaRPr kumimoji="1" lang="ja-JP" altLang="en-US" sz="3100" dirty="0">
              <a:solidFill>
                <a:schemeClr val="tx2"/>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cxnSp>
        <p:nvCxnSpPr>
          <p:cNvPr id="7" name="直線コネクタ 6"/>
          <p:cNvCxnSpPr/>
          <p:nvPr/>
        </p:nvCxnSpPr>
        <p:spPr>
          <a:xfrm flipV="1">
            <a:off x="530627" y="1075859"/>
            <a:ext cx="8073821" cy="72008"/>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スライド番号プレースホルダー 10"/>
          <p:cNvSpPr>
            <a:spLocks noGrp="1"/>
          </p:cNvSpPr>
          <p:nvPr>
            <p:ph type="sldNum" sz="quarter" idx="12"/>
          </p:nvPr>
        </p:nvSpPr>
        <p:spPr>
          <a:xfrm>
            <a:off x="6553200" y="5445224"/>
            <a:ext cx="2133600" cy="127625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E2FD53-7E13-4129-9113-EDAA47C8C69E}" type="slidenum">
              <a:rPr kumimoji="1" lang="ja-JP" altLang="en-US" sz="6000" b="0" i="0" u="none" strike="noStrike" kern="1200" cap="none" spc="0" normalizeH="0" baseline="0" noProof="0" smtClean="0">
                <a:ln>
                  <a:noFill/>
                </a:ln>
                <a:solidFill>
                  <a:srgbClr val="00B0F0"/>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6000" b="0" i="0" u="none" strike="noStrike" kern="1200" cap="none" spc="0" normalizeH="0" baseline="0" noProof="0" dirty="0">
              <a:ln>
                <a:noFill/>
              </a:ln>
              <a:solidFill>
                <a:srgbClr val="00B0F0"/>
              </a:solidFill>
              <a:effectLst/>
              <a:uLnTx/>
              <a:uFillTx/>
              <a:latin typeface="Calibri"/>
              <a:ea typeface="ＭＳ Ｐゴシック" panose="020B0600070205080204" pitchFamily="50" charset="-128"/>
              <a:cs typeface="+mn-cs"/>
            </a:endParaRPr>
          </a:p>
        </p:txBody>
      </p:sp>
      <p:sp>
        <p:nvSpPr>
          <p:cNvPr id="9" name="正方形/長方形 8"/>
          <p:cNvSpPr/>
          <p:nvPr/>
        </p:nvSpPr>
        <p:spPr>
          <a:xfrm>
            <a:off x="530627" y="1468064"/>
            <a:ext cx="8389641" cy="2554545"/>
          </a:xfrm>
          <a:prstGeom prst="rect">
            <a:avLst/>
          </a:prstGeom>
        </p:spPr>
        <p:txBody>
          <a:bodyPr wrap="square">
            <a:spAutoFit/>
          </a:bodyPr>
          <a:lstStyle/>
          <a:p>
            <a:r>
              <a:rPr kumimoji="1" lang="ja-JP" altLang="en-US" sz="3200" dirty="0">
                <a:solidFill>
                  <a:srgbClr val="1F497D"/>
                </a:solidFill>
                <a:ea typeface="ＭＳ Ｐゴシック" panose="020B0600070205080204" pitchFamily="50" charset="-128"/>
              </a:rPr>
              <a:t>ポジティブな考えを持ちやすい人は多くのメリットがある。</a:t>
            </a:r>
          </a:p>
          <a:p>
            <a:r>
              <a:rPr kumimoji="1" lang="ja-JP" altLang="en-US" sz="3200" dirty="0">
                <a:solidFill>
                  <a:srgbClr val="1F497D"/>
                </a:solidFill>
                <a:latin typeface="Calibri"/>
                <a:ea typeface="ＭＳ Ｐゴシック" panose="020B0600070205080204" pitchFamily="50" charset="-128"/>
              </a:rPr>
              <a:t>例：修道女の寿命、突然死が減少</a:t>
            </a:r>
            <a:endParaRPr kumimoji="1" lang="en-US" altLang="ja-JP" sz="3200" dirty="0">
              <a:solidFill>
                <a:srgbClr val="1F497D"/>
              </a:solidFill>
              <a:latin typeface="Calibri"/>
              <a:ea typeface="ＭＳ Ｐゴシック" panose="020B0600070205080204" pitchFamily="50" charset="-128"/>
            </a:endParaRPr>
          </a:p>
          <a:p>
            <a:r>
              <a:rPr kumimoji="1" lang="ja-JP" altLang="en-US" sz="3200" dirty="0">
                <a:solidFill>
                  <a:srgbClr val="1F497D"/>
                </a:solidFill>
                <a:latin typeface="Calibri"/>
                <a:ea typeface="ＭＳ Ｐゴシック" panose="020B0600070205080204" pitchFamily="50" charset="-128"/>
              </a:rPr>
              <a:t>　　人のやる気・決断・勇気を引き出す態度（ジブリの女性たち</a:t>
            </a:r>
            <a:r>
              <a:rPr kumimoji="1" lang="en-US" altLang="ja-JP" dirty="0">
                <a:solidFill>
                  <a:srgbClr val="1F497D"/>
                </a:solidFill>
                <a:latin typeface="Calibri"/>
                <a:ea typeface="ＭＳ Ｐゴシック" panose="020B0600070205080204" pitchFamily="50" charset="-128"/>
              </a:rPr>
              <a:t>©</a:t>
            </a:r>
            <a:r>
              <a:rPr kumimoji="1" lang="ja-JP" altLang="en-US" dirty="0">
                <a:solidFill>
                  <a:srgbClr val="1F497D"/>
                </a:solidFill>
                <a:latin typeface="Calibri"/>
                <a:ea typeface="ＭＳ Ｐゴシック" panose="020B0600070205080204" pitchFamily="50" charset="-128"/>
              </a:rPr>
              <a:t>スタジオジブリ「天空の城ラピュタ」「魔女の宅急便」</a:t>
            </a:r>
            <a:r>
              <a:rPr kumimoji="1" lang="ja-JP" altLang="en-US" sz="3200" dirty="0">
                <a:solidFill>
                  <a:srgbClr val="1F497D"/>
                </a:solidFill>
                <a:latin typeface="Calibri"/>
                <a:ea typeface="ＭＳ Ｐゴシック" panose="020B0600070205080204" pitchFamily="50" charset="-128"/>
              </a:rPr>
              <a:t>）</a:t>
            </a:r>
          </a:p>
        </p:txBody>
      </p:sp>
      <p:sp>
        <p:nvSpPr>
          <p:cNvPr id="12" name="テキスト ボックス 11"/>
          <p:cNvSpPr txBox="1"/>
          <p:nvPr/>
        </p:nvSpPr>
        <p:spPr>
          <a:xfrm>
            <a:off x="6316394" y="188640"/>
            <a:ext cx="26807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B0F0"/>
                </a:solidFill>
                <a:effectLst/>
                <a:uLnTx/>
                <a:uFillTx/>
                <a:latin typeface="Calibri"/>
                <a:ea typeface="ＭＳ Ｐゴシック" panose="020B0600070205080204" pitchFamily="50" charset="-128"/>
                <a:cs typeface="+mn-cs"/>
              </a:rPr>
              <a:t>ポジティブは人類を救う？</a:t>
            </a:r>
            <a:endParaRPr kumimoji="1" lang="en-US" altLang="ja-JP" sz="1800" b="0" i="0" u="none" strike="noStrike" kern="1200" cap="none" spc="0" normalizeH="0" baseline="0" noProof="0" dirty="0">
              <a:ln>
                <a:noFill/>
              </a:ln>
              <a:solidFill>
                <a:srgbClr val="00B0F0"/>
              </a:solidFill>
              <a:effectLst/>
              <a:uLnTx/>
              <a:uFillTx/>
              <a:latin typeface="Calibri"/>
              <a:ea typeface="ＭＳ Ｐゴシック" panose="020B0600070205080204" pitchFamily="50" charset="-128"/>
              <a:cs typeface="+mn-cs"/>
            </a:endParaRPr>
          </a:p>
        </p:txBody>
      </p:sp>
      <p:pic>
        <p:nvPicPr>
          <p:cNvPr id="2050" name="Picture 2" descr="感情のマネジメントはポジティブ質問ですべて解決！！！ | 広島市の人材コンサルティング会社 | actas">
            <a:extLst>
              <a:ext uri="{FF2B5EF4-FFF2-40B4-BE49-F238E27FC236}">
                <a16:creationId xmlns:a16="http://schemas.microsoft.com/office/drawing/2014/main" id="{A07F7F1F-F898-4C9B-8AC9-6AEE5309A0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2081" y="3856780"/>
            <a:ext cx="2469891" cy="28803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マ=ドーラ (どーら)とは【ピクシブ百科事典】">
            <a:extLst>
              <a:ext uri="{FF2B5EF4-FFF2-40B4-BE49-F238E27FC236}">
                <a16:creationId xmlns:a16="http://schemas.microsoft.com/office/drawing/2014/main" id="{655D3156-8576-4BEB-AFFC-C1A18B2FD0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028" y="4396851"/>
            <a:ext cx="2174338" cy="217433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おソノ（魔女の宅急便）の画像・イラスト・写真一覧｜アニメキャラクター事典：キャラペディア">
            <a:extLst>
              <a:ext uri="{FF2B5EF4-FFF2-40B4-BE49-F238E27FC236}">
                <a16:creationId xmlns:a16="http://schemas.microsoft.com/office/drawing/2014/main" id="{BD417A1B-1088-4E4D-A7A2-A03B923C69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0031" y="4112663"/>
            <a:ext cx="1829384" cy="2554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20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8650" y="3356994"/>
            <a:ext cx="7886700" cy="3100078"/>
          </a:xfrm>
        </p:spPr>
        <p:txBody>
          <a:bodyPr>
            <a:normAutofit fontScale="92500" lnSpcReduction="10000"/>
          </a:bodyPr>
          <a:lstStyle/>
          <a:p>
            <a:r>
              <a:rPr lang="ja-JP" altLang="en-US" sz="3500" u="sng" dirty="0">
                <a:solidFill>
                  <a:srgbClr val="1F497D"/>
                </a:solidFill>
                <a:latin typeface="Calibri"/>
                <a:ea typeface="ＭＳ Ｐゴシック" panose="020B0600070205080204" pitchFamily="50" charset="-128"/>
              </a:rPr>
              <a:t>７：３の黄金比率</a:t>
            </a:r>
            <a:endParaRPr lang="en-US" altLang="ja-JP" sz="3500" u="sng" dirty="0">
              <a:solidFill>
                <a:srgbClr val="1F497D"/>
              </a:solidFill>
              <a:latin typeface="Calibri"/>
              <a:ea typeface="ＭＳ Ｐゴシック" panose="020B0600070205080204" pitchFamily="50" charset="-128"/>
            </a:endParaRPr>
          </a:p>
          <a:p>
            <a:pPr marL="0" indent="0">
              <a:buNone/>
            </a:pPr>
            <a:r>
              <a:rPr lang="en-US" altLang="ja-JP" sz="3500" dirty="0">
                <a:solidFill>
                  <a:srgbClr val="1F497D"/>
                </a:solidFill>
                <a:latin typeface="Calibri"/>
                <a:ea typeface="ＭＳ Ｐゴシック" panose="020B0600070205080204" pitchFamily="50" charset="-128"/>
              </a:rPr>
              <a:t>	</a:t>
            </a:r>
            <a:r>
              <a:rPr lang="ja-JP" altLang="en-US" sz="3500" dirty="0">
                <a:solidFill>
                  <a:srgbClr val="1F497D"/>
                </a:solidFill>
                <a:latin typeface="Calibri"/>
                <a:ea typeface="ＭＳ Ｐゴシック" panose="020B0600070205080204" pitchFamily="50" charset="-128"/>
              </a:rPr>
              <a:t>ポジティブ：ネガティブ</a:t>
            </a:r>
            <a:endParaRPr lang="en-US" altLang="ja-JP" sz="3500" dirty="0">
              <a:solidFill>
                <a:srgbClr val="1F497D"/>
              </a:solidFill>
              <a:latin typeface="Calibri"/>
              <a:ea typeface="ＭＳ Ｐゴシック" panose="020B0600070205080204" pitchFamily="50" charset="-128"/>
            </a:endParaRPr>
          </a:p>
          <a:p>
            <a:pPr marL="0" indent="0">
              <a:buNone/>
            </a:pPr>
            <a:r>
              <a:rPr lang="en-US" altLang="ja-JP" sz="3500" dirty="0">
                <a:solidFill>
                  <a:srgbClr val="1F497D"/>
                </a:solidFill>
                <a:latin typeface="Calibri"/>
                <a:ea typeface="ＭＳ Ｐゴシック" panose="020B0600070205080204" pitchFamily="50" charset="-128"/>
              </a:rPr>
              <a:t>	</a:t>
            </a:r>
          </a:p>
          <a:p>
            <a:r>
              <a:rPr lang="ja-JP" altLang="en-US" sz="3500" dirty="0">
                <a:solidFill>
                  <a:srgbClr val="1F497D"/>
                </a:solidFill>
                <a:latin typeface="Calibri"/>
                <a:ea typeface="ＭＳ Ｐゴシック" panose="020B0600070205080204" pitchFamily="50" charset="-128"/>
              </a:rPr>
              <a:t>７：３は特に</a:t>
            </a:r>
            <a:r>
              <a:rPr lang="ja-JP" altLang="en-US" sz="3500" u="sng" dirty="0">
                <a:solidFill>
                  <a:srgbClr val="1F497D"/>
                </a:solidFill>
                <a:latin typeface="Calibri"/>
                <a:ea typeface="ＭＳ Ｐゴシック" panose="020B0600070205080204" pitchFamily="50" charset="-128"/>
              </a:rPr>
              <a:t>他者を幸せにする</a:t>
            </a:r>
            <a:endParaRPr lang="en-US" altLang="ja-JP" sz="3500" u="sng" dirty="0">
              <a:solidFill>
                <a:srgbClr val="1F497D"/>
              </a:solidFill>
              <a:latin typeface="Calibri"/>
              <a:ea typeface="ＭＳ Ｐゴシック" panose="020B0600070205080204" pitchFamily="50" charset="-128"/>
            </a:endParaRPr>
          </a:p>
          <a:p>
            <a:pPr marL="0" indent="0">
              <a:buNone/>
            </a:pPr>
            <a:r>
              <a:rPr lang="en-US" altLang="ja-JP" sz="3500" dirty="0">
                <a:solidFill>
                  <a:srgbClr val="1F497D"/>
                </a:solidFill>
                <a:latin typeface="Calibri"/>
                <a:ea typeface="ＭＳ Ｐゴシック" panose="020B0600070205080204" pitchFamily="50" charset="-128"/>
              </a:rPr>
              <a:t>	</a:t>
            </a:r>
            <a:r>
              <a:rPr lang="ja-JP" altLang="en-US" sz="3500" dirty="0">
                <a:solidFill>
                  <a:srgbClr val="1F497D"/>
                </a:solidFill>
                <a:latin typeface="Calibri"/>
                <a:ea typeface="ＭＳ Ｐゴシック" panose="020B0600070205080204" pitchFamily="50" charset="-128"/>
              </a:rPr>
              <a:t>ポジティブ志向の人との会話</a:t>
            </a:r>
            <a:endParaRPr lang="en-US" altLang="ja-JP" sz="3500" dirty="0">
              <a:solidFill>
                <a:srgbClr val="1F497D"/>
              </a:solidFill>
              <a:latin typeface="Calibri"/>
              <a:ea typeface="ＭＳ Ｐゴシック" panose="020B0600070205080204" pitchFamily="50" charset="-128"/>
            </a:endParaRPr>
          </a:p>
          <a:p>
            <a:pPr marL="0" indent="0">
              <a:buNone/>
            </a:pPr>
            <a:r>
              <a:rPr lang="en-US" altLang="ja-JP" sz="3500" dirty="0">
                <a:solidFill>
                  <a:srgbClr val="1F497D"/>
                </a:solidFill>
                <a:latin typeface="Calibri"/>
                <a:ea typeface="ＭＳ Ｐゴシック" panose="020B0600070205080204" pitchFamily="50" charset="-128"/>
              </a:rPr>
              <a:t>	</a:t>
            </a:r>
            <a:r>
              <a:rPr lang="ja-JP" altLang="en-US" sz="3500" dirty="0">
                <a:solidFill>
                  <a:srgbClr val="1F497D"/>
                </a:solidFill>
                <a:latin typeface="Calibri"/>
                <a:ea typeface="ＭＳ Ｐゴシック" panose="020B0600070205080204" pitchFamily="50" charset="-128"/>
              </a:rPr>
              <a:t>ネガティブ志向の人との会話</a:t>
            </a:r>
            <a:endParaRPr lang="en-US" altLang="ja-JP" sz="3500" dirty="0">
              <a:solidFill>
                <a:srgbClr val="1F497D"/>
              </a:solidFill>
              <a:latin typeface="Calibri"/>
              <a:ea typeface="ＭＳ Ｐゴシック" panose="020B0600070205080204" pitchFamily="50" charset="-128"/>
            </a:endParaRPr>
          </a:p>
          <a:p>
            <a:pPr marL="0" indent="0">
              <a:buNone/>
            </a:pPr>
            <a:endParaRPr kumimoji="1" lang="en-US" altLang="ja-JP" dirty="0"/>
          </a:p>
        </p:txBody>
      </p:sp>
      <p:sp>
        <p:nvSpPr>
          <p:cNvPr id="4" name="円/楕円 3"/>
          <p:cNvSpPr/>
          <p:nvPr/>
        </p:nvSpPr>
        <p:spPr>
          <a:xfrm>
            <a:off x="987338" y="5308866"/>
            <a:ext cx="5904656" cy="648072"/>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12"/>
          </p:nvPr>
        </p:nvSpPr>
        <p:spPr>
          <a:xfrm>
            <a:off x="8224764" y="5632902"/>
            <a:ext cx="581172" cy="1080331"/>
          </a:xfrm>
        </p:spPr>
        <p:txBody>
          <a:bodyPr vert="horz" lIns="91440" tIns="45720" rIns="91440" bIns="45720" rtlCol="0" anchor="ctr"/>
          <a:lstStyle/>
          <a:p>
            <a:pPr defTabSz="914400"/>
            <a:fld id="{F2A91EF9-1394-4A76-8928-CA2ADC177579}" type="slidenum">
              <a:rPr kumimoji="1" lang="ja-JP" altLang="en-US" sz="6000">
                <a:solidFill>
                  <a:srgbClr val="00B0F0"/>
                </a:solidFill>
                <a:latin typeface="Calibri"/>
                <a:ea typeface="ＭＳ Ｐゴシック" panose="020B0600070205080204" pitchFamily="50" charset="-128"/>
              </a:rPr>
              <a:pPr defTabSz="914400"/>
              <a:t>7</a:t>
            </a:fld>
            <a:endParaRPr kumimoji="1" lang="ja-JP" altLang="en-US" sz="6000" dirty="0">
              <a:solidFill>
                <a:srgbClr val="00B0F0"/>
              </a:solidFill>
              <a:latin typeface="Calibri"/>
              <a:ea typeface="ＭＳ Ｐゴシック" panose="020B0600070205080204" pitchFamily="50" charset="-128"/>
            </a:endParaRPr>
          </a:p>
        </p:txBody>
      </p:sp>
      <p:cxnSp>
        <p:nvCxnSpPr>
          <p:cNvPr id="8" name="直線コネクタ 7">
            <a:extLst>
              <a:ext uri="{FF2B5EF4-FFF2-40B4-BE49-F238E27FC236}">
                <a16:creationId xmlns:a16="http://schemas.microsoft.com/office/drawing/2014/main" id="{5D3725F3-044C-4A17-AF09-2644EA2DF627}"/>
              </a:ext>
            </a:extLst>
          </p:cNvPr>
          <p:cNvCxnSpPr/>
          <p:nvPr/>
        </p:nvCxnSpPr>
        <p:spPr>
          <a:xfrm flipV="1">
            <a:off x="530627" y="1075859"/>
            <a:ext cx="8073821" cy="72008"/>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タイトル 3">
            <a:extLst>
              <a:ext uri="{FF2B5EF4-FFF2-40B4-BE49-F238E27FC236}">
                <a16:creationId xmlns:a16="http://schemas.microsoft.com/office/drawing/2014/main" id="{5EF2A5E1-3A47-478E-AA90-F8CEEAA4A55E}"/>
              </a:ext>
            </a:extLst>
          </p:cNvPr>
          <p:cNvSpPr>
            <a:spLocks noGrp="1"/>
          </p:cNvSpPr>
          <p:nvPr>
            <p:ph type="title"/>
          </p:nvPr>
        </p:nvSpPr>
        <p:spPr>
          <a:xfrm>
            <a:off x="530627" y="286811"/>
            <a:ext cx="8219256" cy="850106"/>
          </a:xfrm>
        </p:spPr>
        <p:txBody>
          <a:bodyPr>
            <a:normAutofit fontScale="90000"/>
          </a:bodyPr>
          <a:lstStyle/>
          <a:p>
            <a:pPr algn="l"/>
            <a:r>
              <a:rPr lang="ja-JP" altLang="en-US" sz="7200" dirty="0">
                <a:solidFill>
                  <a:srgbClr val="00B0F0"/>
                </a:solidFill>
                <a:latin typeface="Arial Unicode MS" panose="020B0604020202020204" pitchFamily="50" charset="-128"/>
                <a:ea typeface="Arial Unicode MS" panose="020B0604020202020204" pitchFamily="50" charset="-128"/>
                <a:cs typeface="Arial Unicode MS" panose="020B0604020202020204" pitchFamily="50" charset="-128"/>
              </a:rPr>
              <a:t>ポ</a:t>
            </a:r>
            <a:r>
              <a:rPr lang="ja-JP" altLang="en-US" sz="3100" dirty="0">
                <a:solidFill>
                  <a:schemeClr val="tx2"/>
                </a:solidFill>
                <a:latin typeface="Arial Unicode MS" panose="020B0604020202020204" pitchFamily="50" charset="-128"/>
                <a:ea typeface="Arial Unicode MS" panose="020B0604020202020204" pitchFamily="50" charset="-128"/>
                <a:cs typeface="Arial Unicode MS" panose="020B0604020202020204" pitchFamily="50" charset="-128"/>
              </a:rPr>
              <a:t>ジティブな人、は「バランスのいい人」</a:t>
            </a:r>
            <a:endParaRPr kumimoji="1" lang="ja-JP" altLang="en-US" sz="3100" dirty="0">
              <a:solidFill>
                <a:schemeClr val="tx2"/>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0" name="コンテンツ プレースホルダー 2">
            <a:extLst>
              <a:ext uri="{FF2B5EF4-FFF2-40B4-BE49-F238E27FC236}">
                <a16:creationId xmlns:a16="http://schemas.microsoft.com/office/drawing/2014/main" id="{DCC94E70-BCAE-492C-B987-76F2F46CBB55}"/>
              </a:ext>
            </a:extLst>
          </p:cNvPr>
          <p:cNvSpPr txBox="1">
            <a:spLocks/>
          </p:cNvSpPr>
          <p:nvPr/>
        </p:nvSpPr>
        <p:spPr>
          <a:xfrm>
            <a:off x="628650" y="1574651"/>
            <a:ext cx="7886700" cy="17823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200" dirty="0">
                <a:solidFill>
                  <a:srgbClr val="1F497D"/>
                </a:solidFill>
                <a:latin typeface="Calibri"/>
                <a:ea typeface="ＭＳ Ｐゴシック" panose="020B0600070205080204" pitchFamily="50" charset="-128"/>
              </a:rPr>
              <a:t>ポジティブオンリーは逆に危険</a:t>
            </a:r>
            <a:endParaRPr lang="en-US" altLang="ja-JP" sz="3200" dirty="0">
              <a:solidFill>
                <a:srgbClr val="1F497D"/>
              </a:solidFill>
              <a:latin typeface="Calibri"/>
              <a:ea typeface="ＭＳ Ｐゴシック" panose="020B0600070205080204" pitchFamily="50" charset="-128"/>
            </a:endParaRPr>
          </a:p>
          <a:p>
            <a:pPr marL="0" indent="0">
              <a:buFont typeface="Arial" panose="020B0604020202020204" pitchFamily="34" charset="0"/>
              <a:buNone/>
            </a:pPr>
            <a:r>
              <a:rPr lang="ja-JP" altLang="en-US" sz="3200" dirty="0">
                <a:solidFill>
                  <a:srgbClr val="1F497D"/>
                </a:solidFill>
                <a:latin typeface="Calibri"/>
                <a:ea typeface="ＭＳ Ｐゴシック" panose="020B0600070205080204" pitchFamily="50" charset="-128"/>
              </a:rPr>
              <a:t>例：何を言っても都合の良いようにしか解釈しない人、中学生の恋愛</a:t>
            </a:r>
            <a:endParaRPr lang="en-US" altLang="ja-JP" sz="3200" dirty="0">
              <a:solidFill>
                <a:srgbClr val="1F497D"/>
              </a:solidFill>
              <a:latin typeface="Calibri"/>
              <a:ea typeface="ＭＳ Ｐゴシック" panose="020B0600070205080204" pitchFamily="50" charset="-128"/>
            </a:endParaRPr>
          </a:p>
          <a:p>
            <a:pPr marL="0" indent="0">
              <a:buFont typeface="Arial" panose="020B0604020202020204" pitchFamily="34" charset="0"/>
              <a:buNone/>
            </a:pPr>
            <a:endParaRPr lang="en-US" altLang="ja-JP" sz="3200" dirty="0">
              <a:solidFill>
                <a:srgbClr val="1F497D"/>
              </a:solidFill>
              <a:latin typeface="Calibri"/>
              <a:ea typeface="ＭＳ Ｐゴシック" panose="020B0600070205080204" pitchFamily="50" charset="-128"/>
            </a:endParaRPr>
          </a:p>
          <a:p>
            <a:pPr marL="0" indent="0">
              <a:buFont typeface="Arial" panose="020B0604020202020204" pitchFamily="34" charset="0"/>
              <a:buNone/>
            </a:pPr>
            <a:endParaRPr lang="en-US" altLang="ja-JP" dirty="0"/>
          </a:p>
        </p:txBody>
      </p:sp>
      <p:sp>
        <p:nvSpPr>
          <p:cNvPr id="11" name="テキスト ボックス 10">
            <a:extLst>
              <a:ext uri="{FF2B5EF4-FFF2-40B4-BE49-F238E27FC236}">
                <a16:creationId xmlns:a16="http://schemas.microsoft.com/office/drawing/2014/main" id="{1FF2B868-184F-4599-8EA8-83C4593CBC03}"/>
              </a:ext>
            </a:extLst>
          </p:cNvPr>
          <p:cNvSpPr txBox="1"/>
          <p:nvPr/>
        </p:nvSpPr>
        <p:spPr>
          <a:xfrm>
            <a:off x="6316394" y="188640"/>
            <a:ext cx="26807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B0F0"/>
                </a:solidFill>
                <a:effectLst/>
                <a:uLnTx/>
                <a:uFillTx/>
                <a:latin typeface="Calibri"/>
                <a:ea typeface="ＭＳ Ｐゴシック" panose="020B0600070205080204" pitchFamily="50" charset="-128"/>
                <a:cs typeface="+mn-cs"/>
              </a:rPr>
              <a:t>ポジティブは人類を救う？</a:t>
            </a:r>
            <a:endParaRPr kumimoji="1" lang="en-US" altLang="ja-JP" sz="1800" b="0" i="0" u="none" strike="noStrike" kern="1200" cap="none" spc="0" normalizeH="0" baseline="0" noProof="0" dirty="0">
              <a:ln>
                <a:noFill/>
              </a:ln>
              <a:solidFill>
                <a:srgbClr val="00B0F0"/>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60051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455076" y="3500902"/>
            <a:ext cx="7886700" cy="2041769"/>
          </a:xfrm>
        </p:spPr>
        <p:txBody>
          <a:bodyPr>
            <a:normAutofit/>
          </a:bodyPr>
          <a:lstStyle/>
          <a:p>
            <a:r>
              <a:rPr lang="ja-JP" altLang="en-US" dirty="0">
                <a:solidFill>
                  <a:schemeClr val="tx2"/>
                </a:solidFill>
                <a:latin typeface="Arial Unicode MS" panose="020B0604020202020204" pitchFamily="50" charset="-128"/>
                <a:ea typeface="Arial Unicode MS" panose="020B0604020202020204" pitchFamily="50" charset="-128"/>
                <a:cs typeface="Arial Unicode MS" panose="020B0604020202020204" pitchFamily="50" charset="-128"/>
              </a:rPr>
              <a:t>２．「職場環境の良さ」の変遷</a:t>
            </a:r>
            <a:endParaRPr kumimoji="1" lang="ja-JP" altLang="en-US" dirty="0"/>
          </a:p>
        </p:txBody>
      </p:sp>
      <p:sp>
        <p:nvSpPr>
          <p:cNvPr id="6" name="テキスト プレースホルダー 5"/>
          <p:cNvSpPr>
            <a:spLocks noGrp="1"/>
          </p:cNvSpPr>
          <p:nvPr>
            <p:ph type="body" idx="1"/>
          </p:nvPr>
        </p:nvSpPr>
        <p:spPr>
          <a:xfrm>
            <a:off x="628650" y="5654626"/>
            <a:ext cx="7886700" cy="701725"/>
          </a:xfrm>
        </p:spPr>
        <p:txBody>
          <a:bodyPr/>
          <a:lstStyle/>
          <a:p>
            <a:r>
              <a:rPr lang="ja-JP" altLang="en-US" dirty="0">
                <a:solidFill>
                  <a:srgbClr val="00B0F0"/>
                </a:solidFill>
                <a:latin typeface="Arial Unicode MS" panose="020B0604020202020204" pitchFamily="50" charset="-128"/>
                <a:ea typeface="Arial Unicode MS" panose="020B0604020202020204" pitchFamily="50" charset="-128"/>
                <a:cs typeface="Arial Unicode MS" panose="020B0604020202020204" pitchFamily="50" charset="-128"/>
              </a:rPr>
              <a:t>第</a:t>
            </a:r>
            <a:r>
              <a:rPr lang="en-US" altLang="ja-JP" dirty="0">
                <a:solidFill>
                  <a:srgbClr val="00B0F0"/>
                </a:solidFill>
                <a:latin typeface="Arial Unicode MS" panose="020B0604020202020204" pitchFamily="50" charset="-128"/>
                <a:ea typeface="Arial Unicode MS" panose="020B0604020202020204" pitchFamily="50" charset="-128"/>
                <a:cs typeface="Arial Unicode MS" panose="020B0604020202020204" pitchFamily="50" charset="-128"/>
              </a:rPr>
              <a:t>12</a:t>
            </a:r>
            <a:r>
              <a:rPr lang="ja-JP" altLang="en-US" dirty="0">
                <a:solidFill>
                  <a:srgbClr val="00B0F0"/>
                </a:solidFill>
                <a:latin typeface="Arial Unicode MS" panose="020B0604020202020204" pitchFamily="50" charset="-128"/>
                <a:ea typeface="Arial Unicode MS" panose="020B0604020202020204" pitchFamily="50" charset="-128"/>
                <a:cs typeface="Arial Unicode MS" panose="020B0604020202020204" pitchFamily="50" charset="-128"/>
              </a:rPr>
              <a:t>回　美郷経営指導力研究会</a:t>
            </a:r>
            <a:endParaRPr lang="en-US" altLang="ja-JP" dirty="0">
              <a:solidFill>
                <a:srgbClr val="00B0F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E2FD53-7E13-4129-9113-EDAA47C8C69E}"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07990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8224764" y="5632902"/>
            <a:ext cx="581172" cy="1080331"/>
          </a:xfrm>
        </p:spPr>
        <p:txBody>
          <a:bodyPr vert="horz" lIns="91440" tIns="45720" rIns="91440" bIns="45720" rtlCol="0" anchor="ctr"/>
          <a:lstStyle/>
          <a:p>
            <a:pPr defTabSz="914400"/>
            <a:fld id="{F2A91EF9-1394-4A76-8928-CA2ADC177579}" type="slidenum">
              <a:rPr kumimoji="1" lang="ja-JP" altLang="en-US" sz="6000">
                <a:solidFill>
                  <a:srgbClr val="00B0F0"/>
                </a:solidFill>
                <a:latin typeface="Calibri"/>
                <a:ea typeface="ＭＳ Ｐゴシック" panose="020B0600070205080204" pitchFamily="50" charset="-128"/>
              </a:rPr>
              <a:pPr defTabSz="914400"/>
              <a:t>9</a:t>
            </a:fld>
            <a:endParaRPr kumimoji="1" lang="ja-JP" altLang="en-US" sz="6000" dirty="0">
              <a:solidFill>
                <a:srgbClr val="00B0F0"/>
              </a:solidFill>
              <a:latin typeface="Calibri"/>
              <a:ea typeface="ＭＳ Ｐゴシック" panose="020B0600070205080204" pitchFamily="50" charset="-128"/>
            </a:endParaRPr>
          </a:p>
        </p:txBody>
      </p:sp>
      <p:cxnSp>
        <p:nvCxnSpPr>
          <p:cNvPr id="8" name="直線コネクタ 7">
            <a:extLst>
              <a:ext uri="{FF2B5EF4-FFF2-40B4-BE49-F238E27FC236}">
                <a16:creationId xmlns:a16="http://schemas.microsoft.com/office/drawing/2014/main" id="{5D3725F3-044C-4A17-AF09-2644EA2DF627}"/>
              </a:ext>
            </a:extLst>
          </p:cNvPr>
          <p:cNvCxnSpPr/>
          <p:nvPr/>
        </p:nvCxnSpPr>
        <p:spPr>
          <a:xfrm flipV="1">
            <a:off x="530627" y="1075859"/>
            <a:ext cx="8073821" cy="72008"/>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タイトル 3">
            <a:extLst>
              <a:ext uri="{FF2B5EF4-FFF2-40B4-BE49-F238E27FC236}">
                <a16:creationId xmlns:a16="http://schemas.microsoft.com/office/drawing/2014/main" id="{5EF2A5E1-3A47-478E-AA90-F8CEEAA4A55E}"/>
              </a:ext>
            </a:extLst>
          </p:cNvPr>
          <p:cNvSpPr>
            <a:spLocks noGrp="1"/>
          </p:cNvSpPr>
          <p:nvPr>
            <p:ph type="title"/>
          </p:nvPr>
        </p:nvSpPr>
        <p:spPr>
          <a:xfrm>
            <a:off x="530627" y="286811"/>
            <a:ext cx="8219256" cy="850106"/>
          </a:xfrm>
        </p:spPr>
        <p:txBody>
          <a:bodyPr>
            <a:normAutofit fontScale="90000"/>
          </a:bodyPr>
          <a:lstStyle/>
          <a:p>
            <a:pPr algn="l"/>
            <a:r>
              <a:rPr lang="ja-JP" altLang="en-US" sz="7200" dirty="0">
                <a:solidFill>
                  <a:srgbClr val="00B0F0"/>
                </a:solidFill>
                <a:latin typeface="Arial Unicode MS" panose="020B0604020202020204" pitchFamily="50" charset="-128"/>
                <a:ea typeface="Arial Unicode MS" panose="020B0604020202020204" pitchFamily="50" charset="-128"/>
                <a:cs typeface="Arial Unicode MS" panose="020B0604020202020204" pitchFamily="50" charset="-128"/>
              </a:rPr>
              <a:t>人</a:t>
            </a:r>
            <a:r>
              <a:rPr lang="ja-JP" altLang="en-US" sz="3100" dirty="0">
                <a:solidFill>
                  <a:schemeClr val="tx2"/>
                </a:solidFill>
                <a:latin typeface="Arial Unicode MS" panose="020B0604020202020204" pitchFamily="50" charset="-128"/>
                <a:ea typeface="Arial Unicode MS" panose="020B0604020202020204" pitchFamily="50" charset="-128"/>
                <a:cs typeface="Arial Unicode MS" panose="020B0604020202020204" pitchFamily="50" charset="-128"/>
              </a:rPr>
              <a:t>は「職場環境の良さ」を何から感じるのか？</a:t>
            </a:r>
            <a:endParaRPr kumimoji="1" lang="ja-JP" altLang="en-US" sz="3100" dirty="0">
              <a:solidFill>
                <a:schemeClr val="tx2"/>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0" name="コンテンツ プレースホルダー 2">
            <a:extLst>
              <a:ext uri="{FF2B5EF4-FFF2-40B4-BE49-F238E27FC236}">
                <a16:creationId xmlns:a16="http://schemas.microsoft.com/office/drawing/2014/main" id="{DCC94E70-BCAE-492C-B987-76F2F46CBB55}"/>
              </a:ext>
            </a:extLst>
          </p:cNvPr>
          <p:cNvSpPr txBox="1">
            <a:spLocks/>
          </p:cNvSpPr>
          <p:nvPr/>
        </p:nvSpPr>
        <p:spPr>
          <a:xfrm>
            <a:off x="628650" y="1654803"/>
            <a:ext cx="7886700" cy="470212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4000" dirty="0">
                <a:solidFill>
                  <a:srgbClr val="1F497D"/>
                </a:solidFill>
                <a:ea typeface="ＭＳ Ｐゴシック" panose="020B0600070205080204" pitchFamily="50" charset="-128"/>
              </a:rPr>
              <a:t>賃金</a:t>
            </a:r>
            <a:endParaRPr lang="en-US" altLang="ja-JP" sz="4000" dirty="0">
              <a:solidFill>
                <a:srgbClr val="1F497D"/>
              </a:solidFill>
              <a:ea typeface="ＭＳ Ｐゴシック" panose="020B0600070205080204" pitchFamily="50" charset="-128"/>
            </a:endParaRPr>
          </a:p>
          <a:p>
            <a:pPr marL="0" indent="0">
              <a:buNone/>
            </a:pPr>
            <a:r>
              <a:rPr lang="ja-JP" altLang="en-US" sz="4000" dirty="0">
                <a:solidFill>
                  <a:srgbClr val="1F497D"/>
                </a:solidFill>
                <a:ea typeface="ＭＳ Ｐゴシック" panose="020B0600070205080204" pitchFamily="50" charset="-128"/>
              </a:rPr>
              <a:t>　↓</a:t>
            </a:r>
            <a:endParaRPr lang="en-US" altLang="ja-JP" sz="4000" dirty="0">
              <a:solidFill>
                <a:srgbClr val="1F497D"/>
              </a:solidFill>
              <a:ea typeface="ＭＳ Ｐゴシック" panose="020B0600070205080204" pitchFamily="50" charset="-128"/>
            </a:endParaRPr>
          </a:p>
          <a:p>
            <a:pPr marL="0" indent="0">
              <a:buFont typeface="Arial" panose="020B0604020202020204" pitchFamily="34" charset="0"/>
              <a:buNone/>
            </a:pPr>
            <a:r>
              <a:rPr lang="ja-JP" altLang="en-US" sz="4000" dirty="0">
                <a:solidFill>
                  <a:srgbClr val="1F497D"/>
                </a:solidFill>
                <a:latin typeface="Calibri"/>
                <a:ea typeface="ＭＳ Ｐゴシック" panose="020B0600070205080204" pitchFamily="50" charset="-128"/>
              </a:rPr>
              <a:t>物理的要素</a:t>
            </a:r>
            <a:endParaRPr lang="en-US" altLang="ja-JP" sz="4000" dirty="0">
              <a:solidFill>
                <a:srgbClr val="1F497D"/>
              </a:solidFill>
              <a:latin typeface="Calibri"/>
              <a:ea typeface="ＭＳ Ｐゴシック" panose="020B0600070205080204" pitchFamily="50" charset="-128"/>
            </a:endParaRPr>
          </a:p>
          <a:p>
            <a:pPr marL="0" indent="0">
              <a:buFont typeface="Arial" panose="020B0604020202020204" pitchFamily="34" charset="0"/>
              <a:buNone/>
            </a:pPr>
            <a:r>
              <a:rPr lang="ja-JP" altLang="en-US" sz="4000" dirty="0">
                <a:solidFill>
                  <a:srgbClr val="1F497D"/>
                </a:solidFill>
                <a:latin typeface="Calibri"/>
                <a:ea typeface="ＭＳ Ｐゴシック" panose="020B0600070205080204" pitchFamily="50" charset="-128"/>
              </a:rPr>
              <a:t>　↓</a:t>
            </a:r>
            <a:endParaRPr lang="en-US" altLang="ja-JP" sz="4000" dirty="0">
              <a:solidFill>
                <a:srgbClr val="1F497D"/>
              </a:solidFill>
              <a:latin typeface="Calibri"/>
              <a:ea typeface="ＭＳ Ｐゴシック" panose="020B0600070205080204" pitchFamily="50" charset="-128"/>
            </a:endParaRPr>
          </a:p>
          <a:p>
            <a:pPr marL="0" indent="0">
              <a:buFont typeface="Arial" panose="020B0604020202020204" pitchFamily="34" charset="0"/>
              <a:buNone/>
            </a:pPr>
            <a:r>
              <a:rPr lang="ja-JP" altLang="en-US" sz="4000" dirty="0">
                <a:solidFill>
                  <a:srgbClr val="1F497D"/>
                </a:solidFill>
                <a:latin typeface="Calibri"/>
                <a:ea typeface="ＭＳ Ｐゴシック" panose="020B0600070205080204" pitchFamily="50" charset="-128"/>
              </a:rPr>
              <a:t>社会的地位と向上の余地</a:t>
            </a:r>
            <a:endParaRPr lang="en-US" altLang="ja-JP" sz="4000" dirty="0">
              <a:solidFill>
                <a:srgbClr val="1F497D"/>
              </a:solidFill>
              <a:latin typeface="Calibri"/>
              <a:ea typeface="ＭＳ Ｐゴシック" panose="020B0600070205080204" pitchFamily="50" charset="-128"/>
            </a:endParaRPr>
          </a:p>
          <a:p>
            <a:pPr marL="0" indent="0">
              <a:buFont typeface="Arial" panose="020B0604020202020204" pitchFamily="34" charset="0"/>
              <a:buNone/>
            </a:pPr>
            <a:r>
              <a:rPr lang="ja-JP" altLang="en-US" sz="4000" dirty="0">
                <a:solidFill>
                  <a:srgbClr val="1F497D"/>
                </a:solidFill>
                <a:latin typeface="Calibri"/>
                <a:ea typeface="ＭＳ Ｐゴシック" panose="020B0600070205080204" pitchFamily="50" charset="-128"/>
              </a:rPr>
              <a:t>　↓</a:t>
            </a:r>
            <a:endParaRPr lang="en-US" altLang="ja-JP" sz="4000" dirty="0">
              <a:solidFill>
                <a:srgbClr val="1F497D"/>
              </a:solidFill>
              <a:latin typeface="Calibri"/>
              <a:ea typeface="ＭＳ Ｐゴシック" panose="020B0600070205080204" pitchFamily="50" charset="-128"/>
            </a:endParaRPr>
          </a:p>
          <a:p>
            <a:pPr marL="0" indent="0">
              <a:buFont typeface="Arial" panose="020B0604020202020204" pitchFamily="34" charset="0"/>
              <a:buNone/>
            </a:pPr>
            <a:r>
              <a:rPr lang="ja-JP" altLang="en-US" sz="4000" dirty="0">
                <a:solidFill>
                  <a:srgbClr val="1F497D"/>
                </a:solidFill>
                <a:latin typeface="Calibri"/>
                <a:ea typeface="ＭＳ Ｐゴシック" panose="020B0600070205080204" pitchFamily="50" charset="-128"/>
              </a:rPr>
              <a:t>（賃金以外の）労働条件</a:t>
            </a:r>
            <a:endParaRPr lang="en-US" altLang="ja-JP" sz="4000" dirty="0">
              <a:solidFill>
                <a:srgbClr val="1F497D"/>
              </a:solidFill>
              <a:latin typeface="Calibri"/>
              <a:ea typeface="ＭＳ Ｐゴシック" panose="020B0600070205080204" pitchFamily="50" charset="-128"/>
            </a:endParaRPr>
          </a:p>
          <a:p>
            <a:pPr marL="0" indent="0">
              <a:buFont typeface="Arial" panose="020B0604020202020204" pitchFamily="34" charset="0"/>
              <a:buNone/>
            </a:pPr>
            <a:r>
              <a:rPr lang="ja-JP" altLang="en-US" sz="4000" dirty="0">
                <a:solidFill>
                  <a:srgbClr val="1F497D"/>
                </a:solidFill>
                <a:latin typeface="Calibri"/>
                <a:ea typeface="ＭＳ Ｐゴシック" panose="020B0600070205080204" pitchFamily="50" charset="-128"/>
              </a:rPr>
              <a:t>　↓</a:t>
            </a:r>
            <a:endParaRPr lang="en-US" altLang="ja-JP" sz="4000" dirty="0">
              <a:solidFill>
                <a:srgbClr val="1F497D"/>
              </a:solidFill>
              <a:latin typeface="Calibri"/>
              <a:ea typeface="ＭＳ Ｐゴシック" panose="020B0600070205080204" pitchFamily="50" charset="-128"/>
            </a:endParaRPr>
          </a:p>
          <a:p>
            <a:pPr marL="0" indent="0">
              <a:buFont typeface="Arial" panose="020B0604020202020204" pitchFamily="34" charset="0"/>
              <a:buNone/>
            </a:pPr>
            <a:r>
              <a:rPr lang="ja-JP" altLang="en-US" sz="4000" dirty="0">
                <a:solidFill>
                  <a:srgbClr val="1F497D"/>
                </a:solidFill>
                <a:latin typeface="Calibri"/>
                <a:ea typeface="ＭＳ Ｐゴシック" panose="020B0600070205080204" pitchFamily="50" charset="-128"/>
              </a:rPr>
              <a:t>そして</a:t>
            </a:r>
            <a:r>
              <a:rPr lang="en-US" altLang="ja-JP" sz="4000" dirty="0">
                <a:solidFill>
                  <a:srgbClr val="1F497D"/>
                </a:solidFill>
                <a:latin typeface="Calibri"/>
                <a:ea typeface="ＭＳ Ｐゴシック" panose="020B0600070205080204" pitchFamily="50" charset="-128"/>
              </a:rPr>
              <a:t>…</a:t>
            </a:r>
            <a:r>
              <a:rPr lang="ja-JP" altLang="en-US" sz="4000" dirty="0">
                <a:solidFill>
                  <a:srgbClr val="1F497D"/>
                </a:solidFill>
                <a:latin typeface="Calibri"/>
                <a:ea typeface="ＭＳ Ｐゴシック" panose="020B0600070205080204" pitchFamily="50" charset="-128"/>
              </a:rPr>
              <a:t>？</a:t>
            </a:r>
            <a:endParaRPr lang="en-US" altLang="ja-JP" sz="4000" dirty="0">
              <a:solidFill>
                <a:srgbClr val="1F497D"/>
              </a:solidFill>
              <a:latin typeface="Calibri"/>
              <a:ea typeface="ＭＳ Ｐゴシック" panose="020B0600070205080204" pitchFamily="50" charset="-128"/>
            </a:endParaRPr>
          </a:p>
        </p:txBody>
      </p:sp>
      <p:sp>
        <p:nvSpPr>
          <p:cNvPr id="11" name="テキスト ボックス 10">
            <a:extLst>
              <a:ext uri="{FF2B5EF4-FFF2-40B4-BE49-F238E27FC236}">
                <a16:creationId xmlns:a16="http://schemas.microsoft.com/office/drawing/2014/main" id="{1FF2B868-184F-4599-8EA8-83C4593CBC03}"/>
              </a:ext>
            </a:extLst>
          </p:cNvPr>
          <p:cNvSpPr txBox="1"/>
          <p:nvPr/>
        </p:nvSpPr>
        <p:spPr>
          <a:xfrm>
            <a:off x="6468196" y="188640"/>
            <a:ext cx="25289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rgbClr val="00B0F0"/>
                </a:solidFill>
                <a:latin typeface="Calibri"/>
                <a:ea typeface="ＭＳ Ｐゴシック" panose="020B0600070205080204" pitchFamily="50" charset="-128"/>
              </a:rPr>
              <a:t>職場環境の良さの変遷</a:t>
            </a:r>
            <a:endParaRPr kumimoji="1" lang="en-US" altLang="ja-JP" sz="1800" b="0" i="0" u="none" strike="noStrike" kern="1200" cap="none" spc="0" normalizeH="0" baseline="0" noProof="0" dirty="0">
              <a:ln>
                <a:noFill/>
              </a:ln>
              <a:solidFill>
                <a:srgbClr val="00B0F0"/>
              </a:solidFill>
              <a:effectLst/>
              <a:uLnTx/>
              <a:uFillTx/>
              <a:latin typeface="Calibri"/>
              <a:ea typeface="ＭＳ Ｐゴシック" panose="020B0600070205080204" pitchFamily="50" charset="-128"/>
              <a:cs typeface="+mn-cs"/>
            </a:endParaRPr>
          </a:p>
        </p:txBody>
      </p:sp>
      <p:pic>
        <p:nvPicPr>
          <p:cNvPr id="3074" name="Picture 2" descr="オフィス イラスト素材 - iStock">
            <a:extLst>
              <a:ext uri="{FF2B5EF4-FFF2-40B4-BE49-F238E27FC236}">
                <a16:creationId xmlns:a16="http://schemas.microsoft.com/office/drawing/2014/main" id="{A5FBBB64-38BA-4703-B128-3742C1380B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1300" y="1449109"/>
            <a:ext cx="2495093" cy="167562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お金イラスト／無料イラストなら「イラストAC」">
            <a:extLst>
              <a:ext uri="{FF2B5EF4-FFF2-40B4-BE49-F238E27FC236}">
                <a16:creationId xmlns:a16="http://schemas.microsoft.com/office/drawing/2014/main" id="{C5977BC0-CD0F-4F94-8DBE-5F63E9A49D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351" y="1324860"/>
            <a:ext cx="1279246" cy="106865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休日スタンプのシルエット | 無料のAi・PNG白黒シルエットイラスト">
            <a:extLst>
              <a:ext uri="{FF2B5EF4-FFF2-40B4-BE49-F238E27FC236}">
                <a16:creationId xmlns:a16="http://schemas.microsoft.com/office/drawing/2014/main" id="{552B5244-66C7-412C-8EBA-20A5C2AE58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9418" y="3969514"/>
            <a:ext cx="1217735" cy="121773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サービス残業のイラスト | かわいいフリー素材集 いらすとや">
            <a:extLst>
              <a:ext uri="{FF2B5EF4-FFF2-40B4-BE49-F238E27FC236}">
                <a16:creationId xmlns:a16="http://schemas.microsoft.com/office/drawing/2014/main" id="{1AE8F50C-F263-4A83-877B-6AA9F8EB7E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7739" y="4285237"/>
            <a:ext cx="1418197" cy="1391463"/>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男女平等イラスト／無料イラストなら「イラストAC」">
            <a:extLst>
              <a:ext uri="{FF2B5EF4-FFF2-40B4-BE49-F238E27FC236}">
                <a16:creationId xmlns:a16="http://schemas.microsoft.com/office/drawing/2014/main" id="{697611A4-73E9-4883-81EC-5D712E15B1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6786" y="5187249"/>
            <a:ext cx="1880953" cy="1411753"/>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社長のイラスト（男性） | かわいいフリー素材集 いらすとや">
            <a:extLst>
              <a:ext uri="{FF2B5EF4-FFF2-40B4-BE49-F238E27FC236}">
                <a16:creationId xmlns:a16="http://schemas.microsoft.com/office/drawing/2014/main" id="{8F42E1CB-53E6-4F63-A5CF-19051DD12D0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7262" y="1748115"/>
            <a:ext cx="1880954" cy="218081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線矢印コネクタ 5">
            <a:extLst>
              <a:ext uri="{FF2B5EF4-FFF2-40B4-BE49-F238E27FC236}">
                <a16:creationId xmlns:a16="http://schemas.microsoft.com/office/drawing/2014/main" id="{C93CEDA4-14D2-43ED-B4B0-C44503C7DC41}"/>
              </a:ext>
            </a:extLst>
          </p:cNvPr>
          <p:cNvCxnSpPr>
            <a:cxnSpLocks/>
          </p:cNvCxnSpPr>
          <p:nvPr/>
        </p:nvCxnSpPr>
        <p:spPr>
          <a:xfrm>
            <a:off x="3462466" y="2130758"/>
            <a:ext cx="358834" cy="262760"/>
          </a:xfrm>
          <a:prstGeom prst="straightConnector1">
            <a:avLst/>
          </a:prstGeom>
          <a:ln w="762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0" name="直線矢印コネクタ 19">
            <a:extLst>
              <a:ext uri="{FF2B5EF4-FFF2-40B4-BE49-F238E27FC236}">
                <a16:creationId xmlns:a16="http://schemas.microsoft.com/office/drawing/2014/main" id="{A952D019-8DC9-451B-9410-1ABF46B1B235}"/>
              </a:ext>
            </a:extLst>
          </p:cNvPr>
          <p:cNvCxnSpPr>
            <a:cxnSpLocks/>
          </p:cNvCxnSpPr>
          <p:nvPr/>
        </p:nvCxnSpPr>
        <p:spPr>
          <a:xfrm>
            <a:off x="6109361" y="3152984"/>
            <a:ext cx="358834" cy="262760"/>
          </a:xfrm>
          <a:prstGeom prst="straightConnector1">
            <a:avLst/>
          </a:prstGeom>
          <a:ln w="762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1" name="直線矢印コネクタ 20">
            <a:extLst>
              <a:ext uri="{FF2B5EF4-FFF2-40B4-BE49-F238E27FC236}">
                <a16:creationId xmlns:a16="http://schemas.microsoft.com/office/drawing/2014/main" id="{8B9A0950-BAC4-455A-A1D8-984FA7A3382B}"/>
              </a:ext>
            </a:extLst>
          </p:cNvPr>
          <p:cNvCxnSpPr>
            <a:cxnSpLocks/>
          </p:cNvCxnSpPr>
          <p:nvPr/>
        </p:nvCxnSpPr>
        <p:spPr>
          <a:xfrm flipH="1">
            <a:off x="7097153" y="3969514"/>
            <a:ext cx="130869" cy="315723"/>
          </a:xfrm>
          <a:prstGeom prst="straightConnector1">
            <a:avLst/>
          </a:prstGeom>
          <a:ln w="76200">
            <a:solidFill>
              <a:schemeClr val="tx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1142739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2870</TotalTime>
  <Words>2095</Words>
  <Application>Microsoft Office PowerPoint</Application>
  <PresentationFormat>画面に合わせる (4:3)</PresentationFormat>
  <Paragraphs>211</Paragraphs>
  <Slides>32</Slides>
  <Notes>18</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32</vt:i4>
      </vt:variant>
    </vt:vector>
  </HeadingPairs>
  <TitlesOfParts>
    <vt:vector size="38" baseType="lpstr">
      <vt:lpstr>Arial Unicode MS</vt:lpstr>
      <vt:lpstr>游ゴシック</vt:lpstr>
      <vt:lpstr>Arial</vt:lpstr>
      <vt:lpstr>Calibri</vt:lpstr>
      <vt:lpstr>Calibri Light</vt:lpstr>
      <vt:lpstr>Office テーマ</vt:lpstr>
      <vt:lpstr>第12回 美郷経営指導力研究会 </vt:lpstr>
      <vt:lpstr>PowerPoint プレゼンテーション</vt:lpstr>
      <vt:lpstr>目次</vt:lpstr>
      <vt:lpstr>１．ポジティブは人類を救う？</vt:lpstr>
      <vt:lpstr>まずはお願いです</vt:lpstr>
      <vt:lpstr>ポジティブって素敵なこと</vt:lpstr>
      <vt:lpstr>ポジティブな人、は「バランスのいい人」</vt:lpstr>
      <vt:lpstr>２．「職場環境の良さ」の変遷</vt:lpstr>
      <vt:lpstr>人は「職場環境の良さ」を何から感じるのか？</vt:lpstr>
      <vt:lpstr>PowerPoint プレゼンテーション</vt:lpstr>
      <vt:lpstr>現に若い世代ほど会社内の「会話」を嫌がる</vt:lpstr>
      <vt:lpstr>現時点で良い職場環境を構築するためには…</vt:lpstr>
      <vt:lpstr>ポジティブな言葉が飛び交う会社って？</vt:lpstr>
      <vt:lpstr>３．ポジティブな捉え方はポジティブな言葉の癖を身に着けることで作られる</vt:lpstr>
      <vt:lpstr>PowerPoint プレゼンテーション</vt:lpstr>
      <vt:lpstr>あなたは どんな気持ちになりますか？</vt:lpstr>
      <vt:lpstr>ある経験が人間の感情や行動に与える影響のプロセス</vt:lpstr>
      <vt:lpstr>PowerPoint プレゼンテーション</vt:lpstr>
      <vt:lpstr>PowerPoint プレゼンテーション</vt:lpstr>
      <vt:lpstr>PowerPoint プレゼンテーション</vt:lpstr>
      <vt:lpstr>PowerPoint プレゼンテーション</vt:lpstr>
      <vt:lpstr>プライミング効果</vt:lpstr>
      <vt:lpstr>プライミング効果</vt:lpstr>
      <vt:lpstr>ポジティブ・プライミング・ワーク</vt:lpstr>
      <vt:lpstr>ポジティブ・プライミング・ワーク</vt:lpstr>
      <vt:lpstr>ポジティブ・プライミング・ワーク</vt:lpstr>
      <vt:lpstr>ポジティブ・プライミング・ワーク</vt:lpstr>
      <vt:lpstr>ポジティブ・プライミング・ワーク</vt:lpstr>
      <vt:lpstr>PowerPoint プレゼンテーション</vt:lpstr>
      <vt:lpstr>Ｑ．赤いスポーツカーの運転手は、どんな人でしょう？ そして、なぜ、このような行為をしたと思いますか？ その理由について、想像できるだけ考えてみてください。</vt:lpstr>
      <vt:lpstr>私が学生に教える「前向き」の基礎</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灯油配送効率化プロジェクト  第1弾　定期配送の効率的運用</dc:title>
  <dc:creator>C151503</dc:creator>
  <cp:lastModifiedBy>鈴木 俊太郎</cp:lastModifiedBy>
  <cp:revision>146</cp:revision>
  <cp:lastPrinted>2021-04-20T07:15:44Z</cp:lastPrinted>
  <dcterms:created xsi:type="dcterms:W3CDTF">2020-03-17T07:48:46Z</dcterms:created>
  <dcterms:modified xsi:type="dcterms:W3CDTF">2021-04-20T07:15:52Z</dcterms:modified>
</cp:coreProperties>
</file>