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8DDFE"/>
    <a:srgbClr val="D9F6FD"/>
    <a:srgbClr val="0FC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5489-6C66-4189-9A8D-A527630785FC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55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5489-6C66-4189-9A8D-A527630785FC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65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5489-6C66-4189-9A8D-A527630785FC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6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5489-6C66-4189-9A8D-A527630785FC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61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5489-6C66-4189-9A8D-A527630785FC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45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5489-6C66-4189-9A8D-A527630785FC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64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5489-6C66-4189-9A8D-A527630785FC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60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5489-6C66-4189-9A8D-A527630785FC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6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5489-6C66-4189-9A8D-A527630785FC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51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5489-6C66-4189-9A8D-A527630785FC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74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5489-6C66-4189-9A8D-A527630785FC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28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85489-6C66-4189-9A8D-A527630785FC}" type="datetimeFigureOut">
              <a:rPr kumimoji="1" lang="ja-JP" altLang="en-US" smtClean="0"/>
              <a:t>2020/7/3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E1D80-6F02-4C7A-89D5-75D8FDC13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56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9BAF37-C945-4158-9984-DB0BFE97ADD8}"/>
              </a:ext>
            </a:extLst>
          </p:cNvPr>
          <p:cNvSpPr txBox="1"/>
          <p:nvPr/>
        </p:nvSpPr>
        <p:spPr>
          <a:xfrm>
            <a:off x="165100" y="63500"/>
            <a:ext cx="635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3399"/>
                </a:solidFill>
              </a:rPr>
              <a:t>ＬＰガス</a:t>
            </a:r>
            <a:r>
              <a:rPr kumimoji="1" lang="ja-JP" altLang="en-US" sz="1400" dirty="0"/>
              <a:t>と</a:t>
            </a:r>
            <a:r>
              <a:rPr kumimoji="1" lang="ja-JP" altLang="en-US" sz="1400" dirty="0">
                <a:solidFill>
                  <a:srgbClr val="FF0000"/>
                </a:solidFill>
              </a:rPr>
              <a:t>ガソリン</a:t>
            </a:r>
            <a:r>
              <a:rPr kumimoji="1" lang="ja-JP" altLang="en-US" sz="1400" dirty="0"/>
              <a:t>販売の鈴木商事株式会社がついに始めます</a:t>
            </a:r>
            <a:r>
              <a:rPr kumimoji="1" lang="en-US" altLang="ja-JP" sz="1400" dirty="0"/>
              <a:t>……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76E825-2A67-49B9-8BDC-37E0DFCB76B3}"/>
              </a:ext>
            </a:extLst>
          </p:cNvPr>
          <p:cNvSpPr txBox="1"/>
          <p:nvPr/>
        </p:nvSpPr>
        <p:spPr>
          <a:xfrm>
            <a:off x="165100" y="434777"/>
            <a:ext cx="5545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ご契約をお考えの方への</a:t>
            </a:r>
            <a:endParaRPr kumimoji="1" lang="en-US" altLang="ja-JP" sz="2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鈴木商事の</a:t>
            </a:r>
            <a:r>
              <a:rPr kumimoji="1" lang="ja-JP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トクトク</a:t>
            </a:r>
            <a:endParaRPr kumimoji="1" lang="en-US" altLang="ja-JP" sz="4000" dirty="0"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  <a:p>
            <a:r>
              <a:rPr kumimoji="1" lang="ja-JP" alt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でんき</a:t>
            </a:r>
            <a:r>
              <a:rPr kumimoji="1" lang="ja-JP" altLang="en-US" sz="4000" dirty="0"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💡</a:t>
            </a:r>
            <a:r>
              <a:rPr kumimoji="1" lang="ja-JP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キャンペーン</a:t>
            </a:r>
            <a:endParaRPr kumimoji="1" lang="ja-JP" altLang="en-US" sz="4000" dirty="0">
              <a:solidFill>
                <a:srgbClr val="FF0000"/>
              </a:solidFill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A613E-B72D-4C21-A5A7-84FE0ECD8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917" y="745033"/>
            <a:ext cx="1285983" cy="12103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AC02D14-B2BC-4E8E-B9E5-B1ADB4D5D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489" y="2065993"/>
            <a:ext cx="3463512" cy="209960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F28D79-43A5-467A-B12F-E6407ECAE119}"/>
              </a:ext>
            </a:extLst>
          </p:cNvPr>
          <p:cNvSpPr/>
          <p:nvPr/>
        </p:nvSpPr>
        <p:spPr>
          <a:xfrm>
            <a:off x="0" y="2065993"/>
            <a:ext cx="3429000" cy="23275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1400" dirty="0"/>
              <a:t>　電気代、</a:t>
            </a:r>
            <a:r>
              <a:rPr kumimoji="1" lang="ja-JP" altLang="en-US" sz="1400" dirty="0">
                <a:solidFill>
                  <a:srgbClr val="FF0000"/>
                </a:solidFill>
              </a:rPr>
              <a:t>高い！！と</a:t>
            </a:r>
            <a:r>
              <a:rPr kumimoji="1" lang="ja-JP" altLang="en-US" sz="1400" dirty="0"/>
              <a:t>思ったことありませんか？</a:t>
            </a:r>
            <a:endParaRPr kumimoji="1" lang="en-US" altLang="ja-JP" sz="1400" dirty="0"/>
          </a:p>
          <a:p>
            <a:endParaRPr kumimoji="1" lang="en-US" altLang="ja-JP" sz="1400" dirty="0"/>
          </a:p>
          <a:p>
            <a:endParaRPr kumimoji="1" lang="en-US" altLang="ja-JP" sz="1400" dirty="0"/>
          </a:p>
          <a:p>
            <a:r>
              <a:rPr kumimoji="1" lang="ja-JP" altLang="en-US" sz="1400" dirty="0"/>
              <a:t>に切り替えると電気代がおトクになります。今なら</a:t>
            </a:r>
            <a:r>
              <a:rPr kumimoji="1" lang="en-US" altLang="ja-JP" sz="1400" dirty="0"/>
              <a:t>…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1EA8BFA-54CC-4279-BA2C-5278D162789D}"/>
              </a:ext>
            </a:extLst>
          </p:cNvPr>
          <p:cNvSpPr txBox="1"/>
          <p:nvPr/>
        </p:nvSpPr>
        <p:spPr>
          <a:xfrm>
            <a:off x="165100" y="3407619"/>
            <a:ext cx="3153833" cy="83099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鈴木商事経由で新規お申込みいただくと</a:t>
            </a:r>
            <a:r>
              <a:rPr kumimoji="1" lang="ja-JP" altLang="en-US" sz="1600" u="sng" dirty="0">
                <a:solidFill>
                  <a:srgbClr val="FF0000"/>
                </a:solidFill>
              </a:rPr>
              <a:t>最大</a:t>
            </a:r>
            <a:r>
              <a:rPr kumimoji="1" lang="en-US" altLang="ja-JP" sz="1600" u="sng" dirty="0">
                <a:solidFill>
                  <a:srgbClr val="FF0000"/>
                </a:solidFill>
              </a:rPr>
              <a:t>8,000</a:t>
            </a:r>
            <a:r>
              <a:rPr kumimoji="1" lang="ja-JP" altLang="en-US" sz="1600" u="sng" dirty="0">
                <a:solidFill>
                  <a:srgbClr val="FF0000"/>
                </a:solidFill>
              </a:rPr>
              <a:t>円分</a:t>
            </a:r>
            <a:r>
              <a:rPr kumimoji="1" lang="ja-JP" altLang="en-US" sz="1600" dirty="0"/>
              <a:t>の商品券をプレゼント（</a:t>
            </a:r>
            <a:r>
              <a:rPr kumimoji="1" lang="en-US" altLang="ja-JP" sz="1600" dirty="0"/>
              <a:t>※</a:t>
            </a:r>
            <a:r>
              <a:rPr kumimoji="1" lang="ja-JP" altLang="en-US" sz="1600" dirty="0"/>
              <a:t>注）！！</a:t>
            </a:r>
            <a:endParaRPr kumimoji="1" lang="en-US" altLang="ja-JP" sz="1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581019-E550-4754-8D2A-A78C06938A63}"/>
              </a:ext>
            </a:extLst>
          </p:cNvPr>
          <p:cNvSpPr txBox="1"/>
          <p:nvPr/>
        </p:nvSpPr>
        <p:spPr>
          <a:xfrm>
            <a:off x="0" y="4384710"/>
            <a:ext cx="36745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※</a:t>
            </a:r>
            <a:r>
              <a:rPr kumimoji="1" lang="ja-JP" altLang="en-US" sz="1050" dirty="0"/>
              <a:t>注　供給開始確認後</a:t>
            </a:r>
            <a:r>
              <a:rPr kumimoji="1" lang="en-US" altLang="ja-JP" sz="1050" dirty="0"/>
              <a:t>4000</a:t>
            </a:r>
            <a:r>
              <a:rPr kumimoji="1" lang="ja-JP" altLang="en-US" sz="1050" dirty="0"/>
              <a:t>円分、ご契約</a:t>
            </a:r>
            <a:r>
              <a:rPr kumimoji="1" lang="en-US" altLang="ja-JP" sz="1050" dirty="0"/>
              <a:t>1</a:t>
            </a:r>
            <a:r>
              <a:rPr kumimoji="1" lang="ja-JP" altLang="en-US" sz="1050" dirty="0"/>
              <a:t>年経過後</a:t>
            </a:r>
            <a:r>
              <a:rPr kumimoji="1" lang="en-US" altLang="ja-JP" sz="1050" dirty="0"/>
              <a:t>4000</a:t>
            </a:r>
            <a:r>
              <a:rPr kumimoji="1" lang="ja-JP" altLang="en-US" sz="1050" dirty="0"/>
              <a:t>円分を送付します。</a:t>
            </a:r>
            <a:endParaRPr kumimoji="1" lang="en-US" altLang="ja-JP" sz="1050" dirty="0"/>
          </a:p>
          <a:p>
            <a:r>
              <a:rPr kumimoji="1" lang="ja-JP" altLang="en-US" sz="1050" dirty="0"/>
              <a:t>裏面に詳細がございますので、ご参考ください。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0264C90-F416-40AB-B057-4DC8B9B3F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583" y="4146972"/>
            <a:ext cx="582084" cy="46566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4177210-A8C8-4635-BCE6-2BAE6B4F3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038" y="4410655"/>
            <a:ext cx="603508" cy="474185"/>
          </a:xfrm>
          <a:prstGeom prst="rect">
            <a:avLst/>
          </a:prstGeom>
        </p:spPr>
      </p:pic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B1CED8B6-2C04-45FB-AFBB-DAE9F39609EC}"/>
              </a:ext>
            </a:extLst>
          </p:cNvPr>
          <p:cNvSpPr/>
          <p:nvPr/>
        </p:nvSpPr>
        <p:spPr>
          <a:xfrm>
            <a:off x="4102100" y="4165599"/>
            <a:ext cx="2330450" cy="282575"/>
          </a:xfrm>
          <a:prstGeom prst="wedgeRectCallout">
            <a:avLst>
              <a:gd name="adj1" fmla="val -55814"/>
              <a:gd name="adj2" fmla="val 262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dirty="0">
                <a:solidFill>
                  <a:schemeClr val="tx1"/>
                </a:solidFill>
              </a:rPr>
              <a:t>うちはほんとに今よりもおトクになるのかしら？</a:t>
            </a:r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5B9BB868-FE29-4CD4-9D22-7919F371DDC9}"/>
              </a:ext>
            </a:extLst>
          </p:cNvPr>
          <p:cNvSpPr/>
          <p:nvPr/>
        </p:nvSpPr>
        <p:spPr>
          <a:xfrm>
            <a:off x="3978275" y="4483100"/>
            <a:ext cx="2265763" cy="450031"/>
          </a:xfrm>
          <a:prstGeom prst="wedgeRectCallout">
            <a:avLst>
              <a:gd name="adj1" fmla="val 57617"/>
              <a:gd name="adj2" fmla="val -195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dirty="0">
                <a:solidFill>
                  <a:schemeClr val="tx1"/>
                </a:solidFill>
              </a:rPr>
              <a:t>ぜひご相談ください！まずは料金シミュレーションをお試しいただき、ご納得いただいた上でご契約をお願いします！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407B1560-23AA-4C9D-9DD6-13D04A81D8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23"/>
          <a:stretch/>
        </p:blipFill>
        <p:spPr>
          <a:xfrm>
            <a:off x="30480" y="5107885"/>
            <a:ext cx="6858000" cy="13252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7E0FEA5-57EA-4044-B25E-EE87B8A1AF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t="18659" r="14810" b="66023"/>
          <a:stretch/>
        </p:blipFill>
        <p:spPr>
          <a:xfrm>
            <a:off x="254000" y="431028"/>
            <a:ext cx="2007294" cy="31871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C0E3C10-402E-406F-8866-DFBEC7195F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t="18659" r="14810" b="66023"/>
          <a:stretch/>
        </p:blipFill>
        <p:spPr>
          <a:xfrm>
            <a:off x="486851" y="2530635"/>
            <a:ext cx="2007294" cy="31871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C928218-90ED-4320-8501-8A46ED409CF4}"/>
              </a:ext>
            </a:extLst>
          </p:cNvPr>
          <p:cNvSpPr/>
          <p:nvPr/>
        </p:nvSpPr>
        <p:spPr>
          <a:xfrm>
            <a:off x="-38100" y="6390565"/>
            <a:ext cx="6995160" cy="1496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800" u="sng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ＥＮＥＯＳでんきキャンぺーン内容</a:t>
            </a:r>
            <a:endParaRPr kumimoji="1" lang="en-US" altLang="ja-JP" sz="800" u="sng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</a:rPr>
              <a:t>供給開始月の翌々月から３カ月間の「基本料金」が無料となります。*「基本料金」は、お客様の契約アンペア・契約容量によって異なります。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r>
              <a:rPr kumimoji="1" lang="ja-JP" altLang="en-US" sz="800" u="sng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ＥＮＥＯＳでんきキャンぺーン適用条件</a:t>
            </a:r>
            <a:endParaRPr kumimoji="1" lang="en-US" altLang="ja-JP" sz="800" u="sng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</a:rPr>
              <a:t>次の</a:t>
            </a:r>
            <a:r>
              <a:rPr kumimoji="1" lang="en-US" altLang="ja-JP" sz="800" dirty="0">
                <a:solidFill>
                  <a:schemeClr val="tx1"/>
                </a:solidFill>
              </a:rPr>
              <a:t>(</a:t>
            </a:r>
            <a:r>
              <a:rPr kumimoji="1" lang="ja-JP" altLang="en-US" sz="800" dirty="0">
                <a:solidFill>
                  <a:schemeClr val="tx1"/>
                </a:solidFill>
              </a:rPr>
              <a:t>１</a:t>
            </a:r>
            <a:r>
              <a:rPr kumimoji="1" lang="en-US" altLang="ja-JP" sz="800" dirty="0">
                <a:solidFill>
                  <a:schemeClr val="tx1"/>
                </a:solidFill>
              </a:rPr>
              <a:t>)</a:t>
            </a:r>
            <a:r>
              <a:rPr kumimoji="1" lang="ja-JP" altLang="en-US" sz="800" dirty="0">
                <a:solidFill>
                  <a:schemeClr val="tx1"/>
                </a:solidFill>
              </a:rPr>
              <a:t>、</a:t>
            </a:r>
            <a:r>
              <a:rPr kumimoji="1" lang="en-US" altLang="ja-JP" sz="800" dirty="0">
                <a:solidFill>
                  <a:schemeClr val="tx1"/>
                </a:solidFill>
              </a:rPr>
              <a:t>(</a:t>
            </a:r>
            <a:r>
              <a:rPr kumimoji="1" lang="ja-JP" altLang="en-US" sz="800" dirty="0">
                <a:solidFill>
                  <a:schemeClr val="tx1"/>
                </a:solidFill>
              </a:rPr>
              <a:t>２</a:t>
            </a:r>
            <a:r>
              <a:rPr kumimoji="1" lang="en-US" altLang="ja-JP" sz="800" dirty="0">
                <a:solidFill>
                  <a:schemeClr val="tx1"/>
                </a:solidFill>
              </a:rPr>
              <a:t>)</a:t>
            </a:r>
            <a:r>
              <a:rPr kumimoji="1" lang="ja-JP" altLang="en-US" sz="800" dirty="0">
                <a:solidFill>
                  <a:schemeClr val="tx1"/>
                </a:solidFill>
              </a:rPr>
              <a:t>を両方満たすお客様が対象です。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r>
              <a:rPr kumimoji="1" lang="en-US" altLang="ja-JP" sz="800" dirty="0">
                <a:solidFill>
                  <a:schemeClr val="tx1"/>
                </a:solidFill>
              </a:rPr>
              <a:t>(</a:t>
            </a:r>
            <a:r>
              <a:rPr kumimoji="1" lang="ja-JP" altLang="en-US" sz="800" dirty="0">
                <a:solidFill>
                  <a:schemeClr val="tx1"/>
                </a:solidFill>
              </a:rPr>
              <a:t>１</a:t>
            </a:r>
            <a:r>
              <a:rPr kumimoji="1" lang="en-US" altLang="ja-JP" sz="800" dirty="0">
                <a:solidFill>
                  <a:schemeClr val="tx1"/>
                </a:solidFill>
              </a:rPr>
              <a:t>)</a:t>
            </a:r>
            <a:r>
              <a:rPr kumimoji="1" lang="ja-JP" altLang="en-US" sz="800" dirty="0">
                <a:solidFill>
                  <a:schemeClr val="tx1"/>
                </a:solidFill>
              </a:rPr>
              <a:t>２０２０年７月１日から２０２０年８月３１日までの間に</a:t>
            </a:r>
            <a:r>
              <a:rPr kumimoji="1" lang="en-US" altLang="ja-JP" sz="800" dirty="0">
                <a:solidFill>
                  <a:schemeClr val="tx1"/>
                </a:solidFill>
              </a:rPr>
              <a:t>｢</a:t>
            </a:r>
            <a:r>
              <a:rPr kumimoji="1" lang="ja-JP" altLang="en-US" sz="800" dirty="0">
                <a:solidFill>
                  <a:schemeClr val="tx1"/>
                </a:solidFill>
              </a:rPr>
              <a:t>ＥＮＥＯＳでんき</a:t>
            </a:r>
            <a:r>
              <a:rPr kumimoji="1" lang="en-US" altLang="ja-JP" sz="800" dirty="0">
                <a:solidFill>
                  <a:schemeClr val="tx1"/>
                </a:solidFill>
              </a:rPr>
              <a:t>(</a:t>
            </a:r>
            <a:r>
              <a:rPr kumimoji="1" lang="ja-JP" altLang="en-US" sz="800" dirty="0">
                <a:solidFill>
                  <a:schemeClr val="tx1"/>
                </a:solidFill>
              </a:rPr>
              <a:t>東北Ｂプラン</a:t>
            </a:r>
            <a:r>
              <a:rPr kumimoji="1" lang="en-US" altLang="ja-JP" sz="800" dirty="0">
                <a:solidFill>
                  <a:schemeClr val="tx1"/>
                </a:solidFill>
              </a:rPr>
              <a:t>/</a:t>
            </a:r>
            <a:r>
              <a:rPr kumimoji="1" lang="ja-JP" altLang="en-US" sz="800" dirty="0">
                <a:solidFill>
                  <a:schemeClr val="tx1"/>
                </a:solidFill>
              </a:rPr>
              <a:t>東北Ｃプラン</a:t>
            </a:r>
            <a:r>
              <a:rPr kumimoji="1" lang="en-US" altLang="ja-JP" sz="800" dirty="0">
                <a:solidFill>
                  <a:schemeClr val="tx1"/>
                </a:solidFill>
              </a:rPr>
              <a:t>)｣</a:t>
            </a:r>
            <a:r>
              <a:rPr kumimoji="1" lang="ja-JP" altLang="en-US" sz="800" dirty="0">
                <a:solidFill>
                  <a:schemeClr val="tx1"/>
                </a:solidFill>
              </a:rPr>
              <a:t>の新規お申し込みが完了していること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r>
              <a:rPr kumimoji="1" lang="en-US" altLang="ja-JP" sz="800" dirty="0">
                <a:solidFill>
                  <a:schemeClr val="tx1"/>
                </a:solidFill>
              </a:rPr>
              <a:t>(</a:t>
            </a:r>
            <a:r>
              <a:rPr kumimoji="1" lang="ja-JP" altLang="en-US" sz="800" dirty="0">
                <a:solidFill>
                  <a:schemeClr val="tx1"/>
                </a:solidFill>
              </a:rPr>
              <a:t>２</a:t>
            </a:r>
            <a:r>
              <a:rPr kumimoji="1" lang="en-US" altLang="ja-JP" sz="800" dirty="0">
                <a:solidFill>
                  <a:schemeClr val="tx1"/>
                </a:solidFill>
              </a:rPr>
              <a:t>)</a:t>
            </a:r>
            <a:r>
              <a:rPr kumimoji="1" lang="ja-JP" altLang="en-US" sz="800" dirty="0">
                <a:solidFill>
                  <a:schemeClr val="tx1"/>
                </a:solidFill>
              </a:rPr>
              <a:t>２０２０年１２月３１日までに</a:t>
            </a:r>
            <a:r>
              <a:rPr kumimoji="1" lang="en-US" altLang="ja-JP" sz="800" dirty="0">
                <a:solidFill>
                  <a:schemeClr val="tx1"/>
                </a:solidFill>
              </a:rPr>
              <a:t>｢</a:t>
            </a:r>
            <a:r>
              <a:rPr kumimoji="1" lang="ja-JP" altLang="en-US" sz="800" dirty="0">
                <a:solidFill>
                  <a:schemeClr val="tx1"/>
                </a:solidFill>
              </a:rPr>
              <a:t>ＥＮＥＯＳでんき</a:t>
            </a:r>
            <a:r>
              <a:rPr kumimoji="1" lang="en-US" altLang="ja-JP" sz="800" dirty="0">
                <a:solidFill>
                  <a:schemeClr val="tx1"/>
                </a:solidFill>
              </a:rPr>
              <a:t>｣</a:t>
            </a:r>
            <a:r>
              <a:rPr kumimoji="1" lang="ja-JP" altLang="en-US" sz="800" dirty="0">
                <a:solidFill>
                  <a:schemeClr val="tx1"/>
                </a:solidFill>
              </a:rPr>
              <a:t>の供給を開始していること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r>
              <a:rPr kumimoji="1" lang="ja-JP" altLang="en-US" sz="700" dirty="0">
                <a:solidFill>
                  <a:schemeClr val="tx1"/>
                </a:solidFill>
              </a:rPr>
              <a:t>*すでに</a:t>
            </a:r>
            <a:r>
              <a:rPr kumimoji="1" lang="en-US" altLang="ja-JP" sz="700" dirty="0">
                <a:solidFill>
                  <a:schemeClr val="tx1"/>
                </a:solidFill>
              </a:rPr>
              <a:t>｢</a:t>
            </a:r>
            <a:r>
              <a:rPr kumimoji="1" lang="ja-JP" altLang="en-US" sz="700" dirty="0">
                <a:solidFill>
                  <a:schemeClr val="tx1"/>
                </a:solidFill>
              </a:rPr>
              <a:t>ＥＮＥＯＳでんき</a:t>
            </a:r>
            <a:r>
              <a:rPr kumimoji="1" lang="en-US" altLang="ja-JP" sz="700" dirty="0">
                <a:solidFill>
                  <a:schemeClr val="tx1"/>
                </a:solidFill>
              </a:rPr>
              <a:t>｣</a:t>
            </a:r>
            <a:r>
              <a:rPr kumimoji="1" lang="ja-JP" altLang="en-US" sz="700" dirty="0">
                <a:solidFill>
                  <a:schemeClr val="tx1"/>
                </a:solidFill>
              </a:rPr>
              <a:t>をご契約されているお客様は対象外です。</a:t>
            </a:r>
            <a:r>
              <a:rPr kumimoji="1" lang="en-US" altLang="ja-JP" sz="700" dirty="0">
                <a:solidFill>
                  <a:schemeClr val="tx1"/>
                </a:solidFill>
              </a:rPr>
              <a:t>(｢</a:t>
            </a:r>
            <a:r>
              <a:rPr kumimoji="1" lang="ja-JP" altLang="en-US" sz="700" dirty="0">
                <a:solidFill>
                  <a:schemeClr val="tx1"/>
                </a:solidFill>
              </a:rPr>
              <a:t>ＥＮＥＯＳでんき</a:t>
            </a:r>
            <a:r>
              <a:rPr kumimoji="1" lang="en-US" altLang="ja-JP" sz="700" dirty="0">
                <a:solidFill>
                  <a:schemeClr val="tx1"/>
                </a:solidFill>
              </a:rPr>
              <a:t>｣</a:t>
            </a:r>
            <a:r>
              <a:rPr kumimoji="1" lang="ja-JP" altLang="en-US" sz="700" dirty="0">
                <a:solidFill>
                  <a:schemeClr val="tx1"/>
                </a:solidFill>
              </a:rPr>
              <a:t>をご契約されているお客さまが、上記の対象プランに変更した場合も対象外</a:t>
            </a:r>
            <a:r>
              <a:rPr kumimoji="1" lang="en-US" altLang="ja-JP" sz="700" dirty="0">
                <a:solidFill>
                  <a:schemeClr val="tx1"/>
                </a:solidFill>
              </a:rPr>
              <a:t>)</a:t>
            </a:r>
          </a:p>
          <a:p>
            <a:r>
              <a:rPr kumimoji="1" lang="ja-JP" altLang="en-US" sz="700" dirty="0">
                <a:solidFill>
                  <a:schemeClr val="tx1"/>
                </a:solidFill>
              </a:rPr>
              <a:t>*</a:t>
            </a:r>
            <a:r>
              <a:rPr kumimoji="1" lang="en-US" altLang="ja-JP" sz="700" dirty="0">
                <a:solidFill>
                  <a:schemeClr val="tx1"/>
                </a:solidFill>
              </a:rPr>
              <a:t>｢</a:t>
            </a:r>
            <a:r>
              <a:rPr kumimoji="1" lang="ja-JP" altLang="en-US" sz="700" dirty="0">
                <a:solidFill>
                  <a:schemeClr val="tx1"/>
                </a:solidFill>
              </a:rPr>
              <a:t>ＥＮＥＯＳでんき</a:t>
            </a:r>
            <a:r>
              <a:rPr kumimoji="1" lang="en-US" altLang="ja-JP" sz="700" dirty="0">
                <a:solidFill>
                  <a:schemeClr val="tx1"/>
                </a:solidFill>
              </a:rPr>
              <a:t>(</a:t>
            </a:r>
            <a:r>
              <a:rPr kumimoji="1" lang="ja-JP" altLang="en-US" sz="700" dirty="0">
                <a:solidFill>
                  <a:schemeClr val="tx1"/>
                </a:solidFill>
              </a:rPr>
              <a:t>東北Ａプラン</a:t>
            </a:r>
            <a:r>
              <a:rPr kumimoji="1" lang="en-US" altLang="ja-JP" sz="700" dirty="0">
                <a:solidFill>
                  <a:schemeClr val="tx1"/>
                </a:solidFill>
              </a:rPr>
              <a:t>/</a:t>
            </a:r>
            <a:r>
              <a:rPr kumimoji="1" lang="ja-JP" altLang="en-US" sz="700" dirty="0">
                <a:solidFill>
                  <a:schemeClr val="tx1"/>
                </a:solidFill>
              </a:rPr>
              <a:t>東北動力プラン</a:t>
            </a:r>
            <a:r>
              <a:rPr kumimoji="1" lang="en-US" altLang="ja-JP" sz="700" dirty="0">
                <a:solidFill>
                  <a:schemeClr val="tx1"/>
                </a:solidFill>
              </a:rPr>
              <a:t>)｣</a:t>
            </a:r>
            <a:r>
              <a:rPr kumimoji="1" lang="ja-JP" altLang="en-US" sz="700" dirty="0">
                <a:solidFill>
                  <a:schemeClr val="tx1"/>
                </a:solidFill>
              </a:rPr>
              <a:t>のお申し込みは対象外です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r>
              <a:rPr kumimoji="1" lang="ja-JP" altLang="en-US" sz="800" u="sng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鈴木商事のトクトクでんきキャンペーン適用条件</a:t>
            </a:r>
            <a:endParaRPr kumimoji="1" lang="en-US" altLang="ja-JP" sz="800" u="sng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</a:rPr>
              <a:t>次の（１）（２）を両方満たすお客様が対象です。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</a:rPr>
              <a:t>（１）２０２０年７月１日から２０２０年８月３１日までの間に「ＥＮＥＯＳでんき（東北Ｂプラン</a:t>
            </a:r>
            <a:r>
              <a:rPr kumimoji="1" lang="en-US" altLang="ja-JP" sz="800" dirty="0">
                <a:solidFill>
                  <a:schemeClr val="tx1"/>
                </a:solidFill>
              </a:rPr>
              <a:t>/</a:t>
            </a:r>
            <a:r>
              <a:rPr kumimoji="1" lang="ja-JP" altLang="en-US" sz="800" dirty="0">
                <a:solidFill>
                  <a:schemeClr val="tx1"/>
                </a:solidFill>
              </a:rPr>
              <a:t>東北Ｃプラン）の新規お申し込みを鈴木商事経由で完了していること（２）２０２０年１２月３１日までに申し込み内容通りＥＮＥＯＳでんき供給開始が鈴木商事で確認が取れていること</a:t>
            </a: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7B5F9D7-34CE-4FAD-B7ED-0DFA0072B74D}"/>
              </a:ext>
            </a:extLst>
          </p:cNvPr>
          <p:cNvSpPr/>
          <p:nvPr/>
        </p:nvSpPr>
        <p:spPr>
          <a:xfrm>
            <a:off x="2204720" y="6583703"/>
            <a:ext cx="6847546" cy="777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8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3FE9CD-46D8-4D19-9074-10429613CEED}"/>
              </a:ext>
            </a:extLst>
          </p:cNvPr>
          <p:cNvSpPr/>
          <p:nvPr/>
        </p:nvSpPr>
        <p:spPr>
          <a:xfrm>
            <a:off x="0" y="7909560"/>
            <a:ext cx="6847546" cy="1234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713A6E-38E5-4134-ACE0-576DF174D378}"/>
              </a:ext>
            </a:extLst>
          </p:cNvPr>
          <p:cNvSpPr txBox="1"/>
          <p:nvPr/>
        </p:nvSpPr>
        <p:spPr>
          <a:xfrm>
            <a:off x="95121" y="7972782"/>
            <a:ext cx="297603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u="sng" dirty="0"/>
              <a:t>お申込み・お問い合わせは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4E450E1-E68F-47A4-ACB2-AB8A601C0B33}"/>
              </a:ext>
            </a:extLst>
          </p:cNvPr>
          <p:cNvSpPr txBox="1"/>
          <p:nvPr/>
        </p:nvSpPr>
        <p:spPr>
          <a:xfrm>
            <a:off x="95121" y="8342114"/>
            <a:ext cx="4006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鈴木商事株式会社</a:t>
            </a:r>
            <a:endParaRPr kumimoji="1" lang="en-US" altLang="ja-JP" sz="2400" dirty="0"/>
          </a:p>
          <a:p>
            <a:r>
              <a:rPr kumimoji="1"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０１８７－６３－４５５５</a:t>
            </a:r>
            <a:endParaRPr kumimoji="1"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497A5B80-573D-45D3-A2E5-A5C99D1A1B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2846" y="8675622"/>
            <a:ext cx="620054" cy="38082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F7FDF976-1167-4D36-949B-AF04326BB7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8275" y="8046932"/>
            <a:ext cx="1213894" cy="95969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4" name="吹き出し: 円形 33">
            <a:extLst>
              <a:ext uri="{FF2B5EF4-FFF2-40B4-BE49-F238E27FC236}">
                <a16:creationId xmlns:a16="http://schemas.microsoft.com/office/drawing/2014/main" id="{67779A40-07AC-4A41-A1DF-0244E79CF8A7}"/>
              </a:ext>
            </a:extLst>
          </p:cNvPr>
          <p:cNvSpPr/>
          <p:nvPr/>
        </p:nvSpPr>
        <p:spPr>
          <a:xfrm>
            <a:off x="5292569" y="7922828"/>
            <a:ext cx="1213894" cy="668993"/>
          </a:xfrm>
          <a:prstGeom prst="wedgeEllipseCallout">
            <a:avLst>
              <a:gd name="adj1" fmla="val -55512"/>
              <a:gd name="adj2" fmla="val 43516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/>
              <a:t>お電話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お待ちしてます！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A981A256-4354-49AD-98B9-61FA687D383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897" t="25495" r="70911" b="54299"/>
          <a:stretch/>
        </p:blipFill>
        <p:spPr>
          <a:xfrm>
            <a:off x="5330817" y="731765"/>
            <a:ext cx="1516729" cy="127440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1227FAB-CF16-4684-984E-9EA4A19C2F48}"/>
              </a:ext>
            </a:extLst>
          </p:cNvPr>
          <p:cNvSpPr/>
          <p:nvPr/>
        </p:nvSpPr>
        <p:spPr>
          <a:xfrm>
            <a:off x="4263875" y="5095556"/>
            <a:ext cx="2538593" cy="18012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2032BE1-9CD4-43A1-9194-98EB84B73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334" y="1118698"/>
            <a:ext cx="4275746" cy="339824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E8E322-446A-40E7-B8C6-19DA2F4D0082}"/>
              </a:ext>
            </a:extLst>
          </p:cNvPr>
          <p:cNvSpPr txBox="1"/>
          <p:nvPr/>
        </p:nvSpPr>
        <p:spPr>
          <a:xfrm>
            <a:off x="0" y="2159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鈴木商事トクトクでんき💡キャンペーンで　　　　　　に加入すると</a:t>
            </a:r>
            <a:r>
              <a:rPr kumimoji="1" lang="en-US" altLang="ja-JP" sz="1600" dirty="0"/>
              <a:t>…</a:t>
            </a:r>
          </a:p>
          <a:p>
            <a:pPr algn="ctr"/>
            <a:r>
              <a:rPr kumimoji="1" lang="ja-JP" altLang="en-US" sz="4400" dirty="0">
                <a:solidFill>
                  <a:srgbClr val="FF0000"/>
                </a:solidFill>
              </a:rPr>
              <a:t>こんなにおトクです！！</a:t>
            </a:r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B6511841-2598-4365-8D1B-BA149A8DD192}"/>
              </a:ext>
            </a:extLst>
          </p:cNvPr>
          <p:cNvSpPr/>
          <p:nvPr/>
        </p:nvSpPr>
        <p:spPr>
          <a:xfrm>
            <a:off x="43180" y="4900966"/>
            <a:ext cx="6814820" cy="1498600"/>
          </a:xfrm>
          <a:prstGeom prst="wedgeRectCallout">
            <a:avLst>
              <a:gd name="adj1" fmla="val 33667"/>
              <a:gd name="adj2" fmla="val -7021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</a:rPr>
              <a:t>弊社にてＥＮＥＯＳでん</a:t>
            </a:r>
            <a:r>
              <a:rPr kumimoji="1" lang="ja-JP" altLang="en-US" sz="1600" dirty="0" err="1">
                <a:solidFill>
                  <a:schemeClr val="tx1"/>
                </a:solidFill>
              </a:rPr>
              <a:t>き</a:t>
            </a:r>
            <a:r>
              <a:rPr kumimoji="1" lang="ja-JP" altLang="en-US" sz="1600" dirty="0">
                <a:solidFill>
                  <a:schemeClr val="tx1"/>
                </a:solidFill>
              </a:rPr>
              <a:t>供給開始確認後（およそ数週間～</a:t>
            </a:r>
            <a:r>
              <a:rPr kumimoji="1" lang="en-US" altLang="ja-JP" sz="1600" dirty="0">
                <a:solidFill>
                  <a:schemeClr val="tx1"/>
                </a:solidFill>
              </a:rPr>
              <a:t>2</a:t>
            </a:r>
            <a:r>
              <a:rPr kumimoji="1" lang="ja-JP" altLang="en-US" sz="1600" dirty="0">
                <a:solidFill>
                  <a:schemeClr val="tx1"/>
                </a:solidFill>
              </a:rPr>
              <a:t>か月程度）、ＥＮＥＯＳでんきにご登録いただいたお客さまのご住所に</a:t>
            </a:r>
            <a:r>
              <a:rPr kumimoji="1" lang="en-US" altLang="ja-JP" sz="1600" dirty="0">
                <a:solidFill>
                  <a:schemeClr val="bg1"/>
                </a:solidFill>
                <a:highlight>
                  <a:srgbClr val="FF3399"/>
                </a:highlight>
              </a:rPr>
              <a:t>4,000</a:t>
            </a:r>
            <a:r>
              <a:rPr kumimoji="1" lang="ja-JP" altLang="en-US" sz="1600" dirty="0">
                <a:solidFill>
                  <a:schemeClr val="bg1"/>
                </a:solidFill>
                <a:highlight>
                  <a:srgbClr val="FF3399"/>
                </a:highlight>
              </a:rPr>
              <a:t>円分の</a:t>
            </a:r>
            <a:r>
              <a:rPr kumimoji="1" lang="en-US" altLang="ja-JP" sz="1600" dirty="0">
                <a:solidFill>
                  <a:schemeClr val="bg1"/>
                </a:solidFill>
                <a:highlight>
                  <a:srgbClr val="FF3399"/>
                </a:highlight>
              </a:rPr>
              <a:t>JCB</a:t>
            </a:r>
            <a:r>
              <a:rPr kumimoji="1" lang="ja-JP" altLang="en-US" sz="1600" dirty="0">
                <a:solidFill>
                  <a:schemeClr val="bg1"/>
                </a:solidFill>
                <a:highlight>
                  <a:srgbClr val="FF3399"/>
                </a:highlight>
              </a:rPr>
              <a:t>ギフトカード</a:t>
            </a:r>
            <a:r>
              <a:rPr kumimoji="1" lang="ja-JP" altLang="en-US" sz="1600" dirty="0">
                <a:solidFill>
                  <a:schemeClr val="tx1"/>
                </a:solidFill>
              </a:rPr>
              <a:t>（商品券）をお送りいたします。また、ご契約</a:t>
            </a:r>
            <a:r>
              <a:rPr kumimoji="1" lang="en-US" altLang="ja-JP" sz="1600" dirty="0">
                <a:solidFill>
                  <a:schemeClr val="tx1"/>
                </a:solidFill>
              </a:rPr>
              <a:t>1</a:t>
            </a:r>
            <a:r>
              <a:rPr kumimoji="1" lang="ja-JP" altLang="en-US" sz="1600" dirty="0">
                <a:solidFill>
                  <a:schemeClr val="tx1"/>
                </a:solidFill>
              </a:rPr>
              <a:t>年経過後、</a:t>
            </a:r>
            <a:r>
              <a:rPr kumimoji="1" lang="en-US" altLang="ja-JP" sz="1600" dirty="0">
                <a:solidFill>
                  <a:schemeClr val="bg1"/>
                </a:solidFill>
                <a:highlight>
                  <a:srgbClr val="FF3399"/>
                </a:highlight>
              </a:rPr>
              <a:t>4,000</a:t>
            </a:r>
            <a:r>
              <a:rPr kumimoji="1" lang="ja-JP" altLang="en-US" sz="1600" dirty="0">
                <a:solidFill>
                  <a:schemeClr val="bg1"/>
                </a:solidFill>
                <a:highlight>
                  <a:srgbClr val="FF3399"/>
                </a:highlight>
              </a:rPr>
              <a:t>円分の</a:t>
            </a:r>
            <a:r>
              <a:rPr kumimoji="1" lang="en-US" altLang="ja-JP" sz="1600" dirty="0">
                <a:solidFill>
                  <a:schemeClr val="bg1"/>
                </a:solidFill>
                <a:highlight>
                  <a:srgbClr val="FF3399"/>
                </a:highlight>
              </a:rPr>
              <a:t>JCB</a:t>
            </a:r>
            <a:r>
              <a:rPr kumimoji="1" lang="ja-JP" altLang="en-US" sz="1600" dirty="0">
                <a:solidFill>
                  <a:schemeClr val="bg1"/>
                </a:solidFill>
                <a:highlight>
                  <a:srgbClr val="FF3399"/>
                </a:highlight>
              </a:rPr>
              <a:t>ギフトカード</a:t>
            </a:r>
            <a:r>
              <a:rPr kumimoji="1" lang="ja-JP" altLang="en-US" sz="1600" dirty="0">
                <a:solidFill>
                  <a:schemeClr val="tx1"/>
                </a:solidFill>
              </a:rPr>
              <a:t>を同じご住所にお送りします！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A1C683C-C507-4AFF-AB56-D14715CF0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6600088"/>
            <a:ext cx="1763060" cy="1498601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7C87940-B4B6-4B24-881D-D0F829C36030}"/>
              </a:ext>
            </a:extLst>
          </p:cNvPr>
          <p:cNvSpPr/>
          <p:nvPr/>
        </p:nvSpPr>
        <p:spPr>
          <a:xfrm>
            <a:off x="2021305" y="6474959"/>
            <a:ext cx="4722395" cy="2328012"/>
          </a:xfrm>
          <a:prstGeom prst="wedgeRoundRectCallout">
            <a:avLst>
              <a:gd name="adj1" fmla="val -65851"/>
              <a:gd name="adj2" fmla="val -2154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　この度は弊社キャンペーンの</a:t>
            </a:r>
            <a:r>
              <a:rPr kumimoji="1" lang="en-US" altLang="ja-JP" sz="1200" dirty="0">
                <a:solidFill>
                  <a:schemeClr val="tx1"/>
                </a:solidFill>
              </a:rPr>
              <a:t>ENEOS</a:t>
            </a:r>
            <a:r>
              <a:rPr kumimoji="1" lang="ja-JP" altLang="en-US" sz="1200" dirty="0">
                <a:solidFill>
                  <a:schemeClr val="tx1"/>
                </a:solidFill>
              </a:rPr>
              <a:t>でんき広告をご覧いただきありがとうございます。もし、お申込みいただけるお客様に、１つだけ、お願いです。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　プレゼントさせていただく商品券は全国どこでもご使用可能です。しかしながら、</a:t>
            </a:r>
            <a:r>
              <a:rPr kumimoji="1" lang="ja-JP" altLang="en-US" sz="1200" dirty="0">
                <a:solidFill>
                  <a:schemeClr val="bg1"/>
                </a:solidFill>
                <a:highlight>
                  <a:srgbClr val="FF3399"/>
                </a:highlight>
              </a:rPr>
              <a:t>ぜひとも秋田県を盛り上げるために、地元のスーパー、デパート、コンビニ、商店街等でご使用いただけることを切に望みます</a:t>
            </a:r>
            <a:r>
              <a:rPr kumimoji="1" lang="ja-JP" altLang="en-US" sz="1200" dirty="0">
                <a:solidFill>
                  <a:schemeClr val="tx1"/>
                </a:solidFill>
              </a:rPr>
              <a:t>。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　鈴木商事でご使用いただく必要は一切ございません。ぜひ、地元で今、苦しい思いをしている企業様、店舗様でご使用いただき、地域経済を活性化させていければ幸いです。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　ご検討、よろしくお願いいたします。</a:t>
            </a:r>
            <a:endParaRPr kumimoji="1" lang="en-US" altLang="ja-JP" sz="1200" dirty="0">
              <a:solidFill>
                <a:schemeClr val="tx1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C8ABB35-66E1-4B57-BA31-38847A9AD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293117"/>
            <a:ext cx="2571825" cy="326194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7A937C5-C6B6-4DC5-9031-D5B815D098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t="18659" r="14810" b="66023"/>
          <a:stretch/>
        </p:blipFill>
        <p:spPr>
          <a:xfrm>
            <a:off x="4021668" y="249493"/>
            <a:ext cx="1152998" cy="18307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0E22C3-A8AA-4566-827C-624B17BA41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t="18659" r="14810" b="66023"/>
          <a:stretch/>
        </p:blipFill>
        <p:spPr>
          <a:xfrm>
            <a:off x="3149601" y="1772747"/>
            <a:ext cx="1152998" cy="18307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E16F59-C8D5-4FF0-A4B6-4F7E8712D6A8}"/>
              </a:ext>
            </a:extLst>
          </p:cNvPr>
          <p:cNvSpPr txBox="1"/>
          <p:nvPr/>
        </p:nvSpPr>
        <p:spPr>
          <a:xfrm>
            <a:off x="3171823" y="1924603"/>
            <a:ext cx="1108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キャンペーン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833B4FA-756E-49AD-B60F-BA70A2C3A899}"/>
              </a:ext>
            </a:extLst>
          </p:cNvPr>
          <p:cNvSpPr txBox="1"/>
          <p:nvPr/>
        </p:nvSpPr>
        <p:spPr>
          <a:xfrm>
            <a:off x="-111760" y="4555066"/>
            <a:ext cx="5080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/>
              <a:t>＊</a:t>
            </a:r>
            <a:r>
              <a:rPr kumimoji="1" lang="en-US" altLang="ja-JP" sz="700" dirty="0"/>
              <a:t>ENEOS</a:t>
            </a:r>
            <a:r>
              <a:rPr kumimoji="1" lang="ja-JP" altLang="en-US" sz="700" dirty="0"/>
              <a:t>㈱独自の前提による試算で、金額は参考目安です（消費税込）。 ＊契約アンペア数は</a:t>
            </a:r>
            <a:r>
              <a:rPr kumimoji="1" lang="en-US" altLang="ja-JP" sz="700" dirty="0"/>
              <a:t>40A</a:t>
            </a:r>
            <a:r>
              <a:rPr kumimoji="1" lang="ja-JP" altLang="en-US" sz="700" dirty="0" err="1"/>
              <a:t>にて算</a:t>
            </a:r>
            <a:r>
              <a:rPr kumimoji="1" lang="ja-JP" altLang="en-US" sz="700" dirty="0"/>
              <a:t>出しております。</a:t>
            </a:r>
            <a:endParaRPr kumimoji="1" lang="en-US" altLang="ja-JP" sz="700" dirty="0"/>
          </a:p>
          <a:p>
            <a:r>
              <a:rPr kumimoji="1" lang="ja-JP" altLang="en-US" sz="700" dirty="0"/>
              <a:t>＊燃料費調整額・再生可能エネルギー発電促進賦課金は含まれておりません。 ＊</a:t>
            </a:r>
            <a:r>
              <a:rPr kumimoji="1" lang="en-US" altLang="ja-JP" sz="700" dirty="0"/>
              <a:t>2020</a:t>
            </a:r>
            <a:r>
              <a:rPr kumimoji="1" lang="ja-JP" altLang="en-US" sz="700" dirty="0"/>
              <a:t>年</a:t>
            </a:r>
            <a:r>
              <a:rPr kumimoji="1" lang="en-US" altLang="ja-JP" sz="700" dirty="0"/>
              <a:t>6</a:t>
            </a:r>
            <a:r>
              <a:rPr kumimoji="1" lang="ja-JP" altLang="en-US" sz="700" dirty="0"/>
              <a:t>月時点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9F7BC00-6B3A-4301-A048-582D81B93F62}"/>
              </a:ext>
            </a:extLst>
          </p:cNvPr>
          <p:cNvSpPr/>
          <p:nvPr/>
        </p:nvSpPr>
        <p:spPr>
          <a:xfrm>
            <a:off x="78740" y="8138859"/>
            <a:ext cx="189738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1400" dirty="0"/>
              <a:t>鈴木商事株式会社は</a:t>
            </a:r>
            <a:endParaRPr kumimoji="1" lang="en-US" altLang="ja-JP" sz="1400" dirty="0"/>
          </a:p>
          <a:p>
            <a:endParaRPr kumimoji="1" lang="en-US" altLang="ja-JP" sz="1400" dirty="0"/>
          </a:p>
          <a:p>
            <a:r>
              <a:rPr kumimoji="1" lang="ja-JP" altLang="en-US" sz="1400" dirty="0"/>
              <a:t>　　　　　　</a:t>
            </a:r>
            <a:endParaRPr kumimoji="1" lang="en-US" altLang="ja-JP" sz="1400" dirty="0"/>
          </a:p>
          <a:p>
            <a:r>
              <a:rPr kumimoji="1" lang="ja-JP" altLang="en-US" sz="1400" dirty="0"/>
              <a:t>の販売代理店です</a:t>
            </a:r>
            <a:endParaRPr lang="ja-JP" altLang="en-US" sz="1400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69E37E0-2901-411A-A20F-F46B99246B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t="18659" r="14810" b="66023"/>
          <a:stretch/>
        </p:blipFill>
        <p:spPr>
          <a:xfrm>
            <a:off x="114300" y="8436804"/>
            <a:ext cx="1766454" cy="280476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5D406BF-1910-46DF-9A53-55F05AAAF4C4}"/>
              </a:ext>
            </a:extLst>
          </p:cNvPr>
          <p:cNvSpPr/>
          <p:nvPr/>
        </p:nvSpPr>
        <p:spPr>
          <a:xfrm>
            <a:off x="6578600" y="1582746"/>
            <a:ext cx="193040" cy="877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F0000"/>
                </a:solidFill>
              </a:rPr>
              <a:t>おトク</a:t>
            </a:r>
          </a:p>
        </p:txBody>
      </p:sp>
    </p:spTree>
    <p:extLst>
      <p:ext uri="{BB962C8B-B14F-4D97-AF65-F5344CB8AC3E}">
        <p14:creationId xmlns:p14="http://schemas.microsoft.com/office/powerpoint/2010/main" val="2378647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</TotalTime>
  <Words>707</Words>
  <Application>Microsoft Office PowerPoint</Application>
  <PresentationFormat>画面に合わせる (4:3)</PresentationFormat>
  <Paragraphs>44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HGS創英角ｺﾞｼｯｸUB</vt:lpstr>
      <vt:lpstr>ＭＳ Ｐゴシック</vt:lpstr>
      <vt:lpstr>ＭＳ ゴシック</vt:lpstr>
      <vt:lpstr>UD デジタル 教科書体 NP-B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 俊太郎</dc:creator>
  <cp:lastModifiedBy>鈴木 俊太郎</cp:lastModifiedBy>
  <cp:revision>33</cp:revision>
  <cp:lastPrinted>2020-06-18T01:15:02Z</cp:lastPrinted>
  <dcterms:created xsi:type="dcterms:W3CDTF">2020-06-16T01:55:16Z</dcterms:created>
  <dcterms:modified xsi:type="dcterms:W3CDTF">2020-07-02T23:07:20Z</dcterms:modified>
</cp:coreProperties>
</file>